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00" r:id="rId3"/>
    <p:sldId id="256" r:id="rId4"/>
    <p:sldId id="257" r:id="rId5"/>
    <p:sldId id="388" r:id="rId6"/>
    <p:sldId id="391" r:id="rId7"/>
    <p:sldId id="387" r:id="rId8"/>
    <p:sldId id="389" r:id="rId9"/>
    <p:sldId id="392" r:id="rId10"/>
    <p:sldId id="393" r:id="rId11"/>
    <p:sldId id="394" r:id="rId12"/>
    <p:sldId id="386" r:id="rId13"/>
    <p:sldId id="397" r:id="rId14"/>
    <p:sldId id="398" r:id="rId15"/>
    <p:sldId id="399" r:id="rId16"/>
    <p:sldId id="396" r:id="rId17"/>
    <p:sldId id="381" r:id="rId18"/>
    <p:sldId id="268" r:id="rId19"/>
    <p:sldId id="382" r:id="rId20"/>
    <p:sldId id="270" r:id="rId21"/>
    <p:sldId id="395" r:id="rId22"/>
    <p:sldId id="383" r:id="rId23"/>
    <p:sldId id="288" r:id="rId24"/>
    <p:sldId id="33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B508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0174" autoAdjust="0"/>
  </p:normalViewPr>
  <p:slideViewPr>
    <p:cSldViewPr snapToGrid="0">
      <p:cViewPr varScale="1">
        <p:scale>
          <a:sx n="51" d="100"/>
          <a:sy n="51" d="100"/>
        </p:scale>
        <p:origin x="883" y="48"/>
      </p:cViewPr>
      <p:guideLst/>
    </p:cSldViewPr>
  </p:slideViewPr>
  <p:outlineViewPr>
    <p:cViewPr>
      <p:scale>
        <a:sx n="33" d="100"/>
        <a:sy n="33" d="100"/>
      </p:scale>
      <p:origin x="0" y="-10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5130868-DBA7-4EC2-8D4D-32219B97737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F9E880E-BBFA-45E6-8AD5-4888054E8621}">
      <dgm:prSet/>
      <dgm:spPr/>
      <dgm:t>
        <a:bodyPr/>
        <a:lstStyle/>
        <a:p>
          <a:r>
            <a:rPr lang="en-GB" dirty="0"/>
            <a:t>Understanding Financial Wellness.</a:t>
          </a:r>
          <a:endParaRPr lang="en-US" dirty="0"/>
        </a:p>
      </dgm:t>
    </dgm:pt>
    <dgm:pt modelId="{4A039244-A10B-4E0F-A661-0BC5F74489E4}" cxnId="{CC7C10E7-539A-44D2-9DB9-28CAC3A86004}" type="parTrans">
      <dgm:prSet/>
      <dgm:spPr/>
      <dgm:t>
        <a:bodyPr/>
        <a:lstStyle/>
        <a:p>
          <a:endParaRPr lang="en-US"/>
        </a:p>
      </dgm:t>
    </dgm:pt>
    <dgm:pt modelId="{28F2914A-9AFC-40E3-9C8C-4FC992C59263}" cxnId="{CC7C10E7-539A-44D2-9DB9-28CAC3A86004}" type="sibTrans">
      <dgm:prSet/>
      <dgm:spPr/>
      <dgm:t>
        <a:bodyPr/>
        <a:lstStyle/>
        <a:p>
          <a:endParaRPr lang="en-US"/>
        </a:p>
      </dgm:t>
    </dgm:pt>
    <dgm:pt modelId="{A884416B-618A-4D84-BF98-918BED929F94}">
      <dgm:prSet/>
      <dgm:spPr/>
      <dgm:t>
        <a:bodyPr/>
        <a:lstStyle/>
        <a:p>
          <a:r>
            <a:rPr lang="en-GB" dirty="0"/>
            <a:t>7 Reasons why money management is important.</a:t>
          </a:r>
          <a:endParaRPr lang="en-US" dirty="0"/>
        </a:p>
      </dgm:t>
    </dgm:pt>
    <dgm:pt modelId="{D9558AB7-482F-4D34-9B54-D27EDDAB59F1}" cxnId="{C9265A00-8A19-44D9-A86B-655B8EDC9B63}" type="parTrans">
      <dgm:prSet/>
      <dgm:spPr/>
      <dgm:t>
        <a:bodyPr/>
        <a:lstStyle/>
        <a:p>
          <a:endParaRPr lang="en-US"/>
        </a:p>
      </dgm:t>
    </dgm:pt>
    <dgm:pt modelId="{23B328BF-E1D7-4562-9DBC-282770DA5E62}" cxnId="{C9265A00-8A19-44D9-A86B-655B8EDC9B63}" type="sibTrans">
      <dgm:prSet/>
      <dgm:spPr/>
      <dgm:t>
        <a:bodyPr/>
        <a:lstStyle/>
        <a:p>
          <a:endParaRPr lang="en-US"/>
        </a:p>
      </dgm:t>
    </dgm:pt>
    <dgm:pt modelId="{FF28B864-9BC6-46C1-ABB6-2FD5BB19C5C1}">
      <dgm:prSet/>
      <dgm:spPr/>
      <dgm:t>
        <a:bodyPr/>
        <a:lstStyle/>
        <a:p>
          <a:r>
            <a:rPr lang="en-GB" dirty="0"/>
            <a:t>How to budget.</a:t>
          </a:r>
          <a:endParaRPr lang="en-US" dirty="0"/>
        </a:p>
      </dgm:t>
    </dgm:pt>
    <dgm:pt modelId="{147E4B0A-ECB2-41A9-BBC1-5018CD649B1A}" cxnId="{2D45DEBF-7AC3-47FA-A21E-01FFAA5DB21F}" type="parTrans">
      <dgm:prSet/>
      <dgm:spPr/>
      <dgm:t>
        <a:bodyPr/>
        <a:lstStyle/>
        <a:p>
          <a:endParaRPr lang="en-US"/>
        </a:p>
      </dgm:t>
    </dgm:pt>
    <dgm:pt modelId="{2E8E6D43-75F2-4A7A-9467-EF929B4B97A7}" cxnId="{2D45DEBF-7AC3-47FA-A21E-01FFAA5DB21F}" type="sibTrans">
      <dgm:prSet/>
      <dgm:spPr/>
      <dgm:t>
        <a:bodyPr/>
        <a:lstStyle/>
        <a:p>
          <a:endParaRPr lang="en-US"/>
        </a:p>
      </dgm:t>
    </dgm:pt>
    <dgm:pt modelId="{BC77FC39-85FA-4F04-A07E-F9E1520BD706}">
      <dgm:prSet/>
      <dgm:spPr/>
      <dgm:t>
        <a:bodyPr/>
        <a:lstStyle/>
        <a:p>
          <a:r>
            <a:rPr lang="en-GB" dirty="0"/>
            <a:t>John Wesley’s money principles.</a:t>
          </a:r>
          <a:endParaRPr lang="en-US" dirty="0"/>
        </a:p>
      </dgm:t>
    </dgm:pt>
    <dgm:pt modelId="{5C0DD86B-529A-428C-BC09-9A554C4DC6F4}" cxnId="{D8BA82E6-127C-4328-9F33-23AD8C6F210A}" type="parTrans">
      <dgm:prSet/>
      <dgm:spPr/>
      <dgm:t>
        <a:bodyPr/>
        <a:lstStyle/>
        <a:p>
          <a:endParaRPr lang="en-US"/>
        </a:p>
      </dgm:t>
    </dgm:pt>
    <dgm:pt modelId="{ECF4BE79-AA91-4094-B494-C726A6DD94B2}" cxnId="{D8BA82E6-127C-4328-9F33-23AD8C6F210A}" type="sibTrans">
      <dgm:prSet/>
      <dgm:spPr/>
      <dgm:t>
        <a:bodyPr/>
        <a:lstStyle/>
        <a:p>
          <a:endParaRPr lang="en-US"/>
        </a:p>
      </dgm:t>
    </dgm:pt>
    <dgm:pt modelId="{7A56727D-5BAD-4E36-A953-1431CB8EFEB1}">
      <dgm:prSet/>
      <dgm:spPr/>
      <dgm:t>
        <a:bodyPr/>
        <a:lstStyle/>
        <a:p>
          <a:r>
            <a:rPr lang="en-GB" dirty="0"/>
            <a:t>God’s way of </a:t>
          </a:r>
          <a:r>
            <a:rPr lang="en-GB"/>
            <a:t>managing money.</a:t>
          </a:r>
          <a:endParaRPr lang="en-US" dirty="0"/>
        </a:p>
      </dgm:t>
    </dgm:pt>
    <dgm:pt modelId="{09841F38-4D89-4522-B94D-D86DB94D847A}" cxnId="{8EA955CB-1A25-4EEC-A625-9A17431EF2B0}" type="parTrans">
      <dgm:prSet/>
      <dgm:spPr/>
      <dgm:t>
        <a:bodyPr/>
        <a:lstStyle/>
        <a:p>
          <a:endParaRPr lang="en-US"/>
        </a:p>
      </dgm:t>
    </dgm:pt>
    <dgm:pt modelId="{7F2E9EA0-F4AE-4B96-9858-6DB2CA4B4332}" cxnId="{8EA955CB-1A25-4EEC-A625-9A17431EF2B0}" type="sibTrans">
      <dgm:prSet/>
      <dgm:spPr/>
      <dgm:t>
        <a:bodyPr/>
        <a:lstStyle/>
        <a:p>
          <a:endParaRPr lang="en-US"/>
        </a:p>
      </dgm:t>
    </dgm:pt>
    <dgm:pt modelId="{FCAC7923-21C2-43FC-966B-628E9E153039}" type="pres">
      <dgm:prSet presAssocID="{45130868-DBA7-4EC2-8D4D-32219B977377}" presName="linear" presStyleCnt="0">
        <dgm:presLayoutVars>
          <dgm:animLvl val="lvl"/>
          <dgm:resizeHandles val="exact"/>
        </dgm:presLayoutVars>
      </dgm:prSet>
      <dgm:spPr/>
      <dgm:t>
        <a:bodyPr/>
        <a:lstStyle/>
        <a:p>
          <a:endParaRPr lang="en-US"/>
        </a:p>
      </dgm:t>
    </dgm:pt>
    <dgm:pt modelId="{1D7BBE89-DB66-420C-84FD-34787EC36A86}" type="pres">
      <dgm:prSet presAssocID="{0F9E880E-BBFA-45E6-8AD5-4888054E8621}" presName="parentText" presStyleLbl="node1" presStyleIdx="0" presStyleCnt="5">
        <dgm:presLayoutVars>
          <dgm:chMax val="0"/>
          <dgm:bulletEnabled val="1"/>
        </dgm:presLayoutVars>
      </dgm:prSet>
      <dgm:spPr/>
      <dgm:t>
        <a:bodyPr/>
        <a:lstStyle/>
        <a:p>
          <a:endParaRPr lang="en-US"/>
        </a:p>
      </dgm:t>
    </dgm:pt>
    <dgm:pt modelId="{4B8D6435-BBB9-46C7-998B-347E155A532A}" type="pres">
      <dgm:prSet presAssocID="{28F2914A-9AFC-40E3-9C8C-4FC992C59263}" presName="spacer" presStyleCnt="0"/>
      <dgm:spPr/>
    </dgm:pt>
    <dgm:pt modelId="{5E902537-CADA-4320-87CB-6EFD3CB18AED}" type="pres">
      <dgm:prSet presAssocID="{A884416B-618A-4D84-BF98-918BED929F94}" presName="parentText" presStyleLbl="node1" presStyleIdx="1" presStyleCnt="5">
        <dgm:presLayoutVars>
          <dgm:chMax val="0"/>
          <dgm:bulletEnabled val="1"/>
        </dgm:presLayoutVars>
      </dgm:prSet>
      <dgm:spPr/>
      <dgm:t>
        <a:bodyPr/>
        <a:lstStyle/>
        <a:p>
          <a:endParaRPr lang="en-US"/>
        </a:p>
      </dgm:t>
    </dgm:pt>
    <dgm:pt modelId="{4722C039-FC3F-4768-8280-67518E7B03D4}" type="pres">
      <dgm:prSet presAssocID="{23B328BF-E1D7-4562-9DBC-282770DA5E62}" presName="spacer" presStyleCnt="0"/>
      <dgm:spPr/>
    </dgm:pt>
    <dgm:pt modelId="{5792A2AF-644E-4265-8BF0-BAC4EE2B701B}" type="pres">
      <dgm:prSet presAssocID="{FF28B864-9BC6-46C1-ABB6-2FD5BB19C5C1}" presName="parentText" presStyleLbl="node1" presStyleIdx="2" presStyleCnt="5">
        <dgm:presLayoutVars>
          <dgm:chMax val="0"/>
          <dgm:bulletEnabled val="1"/>
        </dgm:presLayoutVars>
      </dgm:prSet>
      <dgm:spPr/>
      <dgm:t>
        <a:bodyPr/>
        <a:lstStyle/>
        <a:p>
          <a:endParaRPr lang="en-US"/>
        </a:p>
      </dgm:t>
    </dgm:pt>
    <dgm:pt modelId="{5E142244-E982-464B-89A0-1AAD56850B6B}" type="pres">
      <dgm:prSet presAssocID="{2E8E6D43-75F2-4A7A-9467-EF929B4B97A7}" presName="spacer" presStyleCnt="0"/>
      <dgm:spPr/>
    </dgm:pt>
    <dgm:pt modelId="{05012FD3-B346-4A85-8170-2A42889303A9}" type="pres">
      <dgm:prSet presAssocID="{BC77FC39-85FA-4F04-A07E-F9E1520BD706}" presName="parentText" presStyleLbl="node1" presStyleIdx="3" presStyleCnt="5">
        <dgm:presLayoutVars>
          <dgm:chMax val="0"/>
          <dgm:bulletEnabled val="1"/>
        </dgm:presLayoutVars>
      </dgm:prSet>
      <dgm:spPr/>
      <dgm:t>
        <a:bodyPr/>
        <a:lstStyle/>
        <a:p>
          <a:endParaRPr lang="en-US"/>
        </a:p>
      </dgm:t>
    </dgm:pt>
    <dgm:pt modelId="{3191A9CB-6B89-4C6E-8690-50B0A9A84F4E}" type="pres">
      <dgm:prSet presAssocID="{ECF4BE79-AA91-4094-B494-C726A6DD94B2}" presName="spacer" presStyleCnt="0"/>
      <dgm:spPr/>
    </dgm:pt>
    <dgm:pt modelId="{D8A1757B-FC00-467E-9FD7-4C2C7B6EC309}" type="pres">
      <dgm:prSet presAssocID="{7A56727D-5BAD-4E36-A953-1431CB8EFEB1}" presName="parentText" presStyleLbl="node1" presStyleIdx="4" presStyleCnt="5">
        <dgm:presLayoutVars>
          <dgm:chMax val="0"/>
          <dgm:bulletEnabled val="1"/>
        </dgm:presLayoutVars>
      </dgm:prSet>
      <dgm:spPr/>
      <dgm:t>
        <a:bodyPr/>
        <a:lstStyle/>
        <a:p>
          <a:endParaRPr lang="en-US"/>
        </a:p>
      </dgm:t>
    </dgm:pt>
  </dgm:ptLst>
  <dgm:cxnLst>
    <dgm:cxn modelId="{4572A0AD-31E7-419C-9B4A-624C42154D7C}" type="presOf" srcId="{7A56727D-5BAD-4E36-A953-1431CB8EFEB1}" destId="{D8A1757B-FC00-467E-9FD7-4C2C7B6EC309}" srcOrd="0" destOrd="0" presId="urn:microsoft.com/office/officeart/2005/8/layout/vList2"/>
    <dgm:cxn modelId="{92592371-C86E-4991-ACF6-F8117EB3FCC2}" type="presOf" srcId="{A884416B-618A-4D84-BF98-918BED929F94}" destId="{5E902537-CADA-4320-87CB-6EFD3CB18AED}" srcOrd="0" destOrd="0" presId="urn:microsoft.com/office/officeart/2005/8/layout/vList2"/>
    <dgm:cxn modelId="{6122BF3B-C400-4B83-90EA-3DB153499F23}" type="presOf" srcId="{45130868-DBA7-4EC2-8D4D-32219B977377}" destId="{FCAC7923-21C2-43FC-966B-628E9E153039}" srcOrd="0" destOrd="0" presId="urn:microsoft.com/office/officeart/2005/8/layout/vList2"/>
    <dgm:cxn modelId="{1D843CC8-BCAF-4897-B361-24F6CFAF0875}" type="presOf" srcId="{BC77FC39-85FA-4F04-A07E-F9E1520BD706}" destId="{05012FD3-B346-4A85-8170-2A42889303A9}" srcOrd="0" destOrd="0" presId="urn:microsoft.com/office/officeart/2005/8/layout/vList2"/>
    <dgm:cxn modelId="{E74D60F1-630A-4893-AFFD-1B53C33B0719}" type="presOf" srcId="{0F9E880E-BBFA-45E6-8AD5-4888054E8621}" destId="{1D7BBE89-DB66-420C-84FD-34787EC36A86}" srcOrd="0" destOrd="0" presId="urn:microsoft.com/office/officeart/2005/8/layout/vList2"/>
    <dgm:cxn modelId="{CC7C10E7-539A-44D2-9DB9-28CAC3A86004}" srcId="{45130868-DBA7-4EC2-8D4D-32219B977377}" destId="{0F9E880E-BBFA-45E6-8AD5-4888054E8621}" srcOrd="0" destOrd="0" parTransId="{4A039244-A10B-4E0F-A661-0BC5F74489E4}" sibTransId="{28F2914A-9AFC-40E3-9C8C-4FC992C59263}"/>
    <dgm:cxn modelId="{A6F1823A-26DF-45D8-B731-94DAB73A49F5}" type="presOf" srcId="{FF28B864-9BC6-46C1-ABB6-2FD5BB19C5C1}" destId="{5792A2AF-644E-4265-8BF0-BAC4EE2B701B}" srcOrd="0" destOrd="0" presId="urn:microsoft.com/office/officeart/2005/8/layout/vList2"/>
    <dgm:cxn modelId="{2D45DEBF-7AC3-47FA-A21E-01FFAA5DB21F}" srcId="{45130868-DBA7-4EC2-8D4D-32219B977377}" destId="{FF28B864-9BC6-46C1-ABB6-2FD5BB19C5C1}" srcOrd="2" destOrd="0" parTransId="{147E4B0A-ECB2-41A9-BBC1-5018CD649B1A}" sibTransId="{2E8E6D43-75F2-4A7A-9467-EF929B4B97A7}"/>
    <dgm:cxn modelId="{D8BA82E6-127C-4328-9F33-23AD8C6F210A}" srcId="{45130868-DBA7-4EC2-8D4D-32219B977377}" destId="{BC77FC39-85FA-4F04-A07E-F9E1520BD706}" srcOrd="3" destOrd="0" parTransId="{5C0DD86B-529A-428C-BC09-9A554C4DC6F4}" sibTransId="{ECF4BE79-AA91-4094-B494-C726A6DD94B2}"/>
    <dgm:cxn modelId="{C9265A00-8A19-44D9-A86B-655B8EDC9B63}" srcId="{45130868-DBA7-4EC2-8D4D-32219B977377}" destId="{A884416B-618A-4D84-BF98-918BED929F94}" srcOrd="1" destOrd="0" parTransId="{D9558AB7-482F-4D34-9B54-D27EDDAB59F1}" sibTransId="{23B328BF-E1D7-4562-9DBC-282770DA5E62}"/>
    <dgm:cxn modelId="{8EA955CB-1A25-4EEC-A625-9A17431EF2B0}" srcId="{45130868-DBA7-4EC2-8D4D-32219B977377}" destId="{7A56727D-5BAD-4E36-A953-1431CB8EFEB1}" srcOrd="4" destOrd="0" parTransId="{09841F38-4D89-4522-B94D-D86DB94D847A}" sibTransId="{7F2E9EA0-F4AE-4B96-9858-6DB2CA4B4332}"/>
    <dgm:cxn modelId="{84142BFB-E255-4631-9FA6-FEC7CE0BB735}" type="presParOf" srcId="{FCAC7923-21C2-43FC-966B-628E9E153039}" destId="{1D7BBE89-DB66-420C-84FD-34787EC36A86}" srcOrd="0" destOrd="0" presId="urn:microsoft.com/office/officeart/2005/8/layout/vList2"/>
    <dgm:cxn modelId="{699739F7-6039-439F-8248-DE0CE61CF742}" type="presParOf" srcId="{FCAC7923-21C2-43FC-966B-628E9E153039}" destId="{4B8D6435-BBB9-46C7-998B-347E155A532A}" srcOrd="1" destOrd="0" presId="urn:microsoft.com/office/officeart/2005/8/layout/vList2"/>
    <dgm:cxn modelId="{EED47B6B-62C6-4217-9241-38745CBF115B}" type="presParOf" srcId="{FCAC7923-21C2-43FC-966B-628E9E153039}" destId="{5E902537-CADA-4320-87CB-6EFD3CB18AED}" srcOrd="2" destOrd="0" presId="urn:microsoft.com/office/officeart/2005/8/layout/vList2"/>
    <dgm:cxn modelId="{91D1E5B8-2877-43C8-BD5E-62CA0807BF44}" type="presParOf" srcId="{FCAC7923-21C2-43FC-966B-628E9E153039}" destId="{4722C039-FC3F-4768-8280-67518E7B03D4}" srcOrd="3" destOrd="0" presId="urn:microsoft.com/office/officeart/2005/8/layout/vList2"/>
    <dgm:cxn modelId="{EBF78ADB-36D3-4716-9B25-C94FB9F70A59}" type="presParOf" srcId="{FCAC7923-21C2-43FC-966B-628E9E153039}" destId="{5792A2AF-644E-4265-8BF0-BAC4EE2B701B}" srcOrd="4" destOrd="0" presId="urn:microsoft.com/office/officeart/2005/8/layout/vList2"/>
    <dgm:cxn modelId="{D99AC55D-A839-40B4-918A-B65DAC32F272}" type="presParOf" srcId="{FCAC7923-21C2-43FC-966B-628E9E153039}" destId="{5E142244-E982-464B-89A0-1AAD56850B6B}" srcOrd="5" destOrd="0" presId="urn:microsoft.com/office/officeart/2005/8/layout/vList2"/>
    <dgm:cxn modelId="{6527D3ED-9067-432E-9A2D-FEDAE0B84207}" type="presParOf" srcId="{FCAC7923-21C2-43FC-966B-628E9E153039}" destId="{05012FD3-B346-4A85-8170-2A42889303A9}" srcOrd="6" destOrd="0" presId="urn:microsoft.com/office/officeart/2005/8/layout/vList2"/>
    <dgm:cxn modelId="{BDDD1B29-E42D-4A5D-BCEB-FD0748CAC75F}" type="presParOf" srcId="{FCAC7923-21C2-43FC-966B-628E9E153039}" destId="{3191A9CB-6B89-4C6E-8690-50B0A9A84F4E}" srcOrd="7" destOrd="0" presId="urn:microsoft.com/office/officeart/2005/8/layout/vList2"/>
    <dgm:cxn modelId="{ABC8F413-BD11-488C-A501-6C53B2C3B0CE}" type="presParOf" srcId="{FCAC7923-21C2-43FC-966B-628E9E153039}" destId="{D8A1757B-FC00-467E-9FD7-4C2C7B6EC309}"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E7FF11-7FB0-41EF-8C61-B7787D7D130A}"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GB"/>
        </a:p>
      </dgm:t>
    </dgm:pt>
    <dgm:pt modelId="{8946CA6F-9906-4EDE-AE41-E121FACE9144}">
      <dgm:prSet phldrT="[Text]" custT="1"/>
      <dgm:spPr/>
      <dgm:t>
        <a:bodyPr/>
        <a:lstStyle/>
        <a:p>
          <a:pPr algn="l"/>
          <a:r>
            <a:rPr lang="en-GB" sz="1600" dirty="0"/>
            <a:t>When we aren’t on top of our finances, it can feel as if our money is making choices for us. Our financial wellbeing can suffer and our dreams for the future can feel unachievable when we are unable to regularly work towards them.</a:t>
          </a:r>
        </a:p>
      </dgm:t>
    </dgm:pt>
    <dgm:pt modelId="{973666DA-3758-4FB0-91E0-39A76512628D}" cxnId="{2B638A3C-B10D-4E1E-B8EF-9A776A04A2C5}" type="parTrans">
      <dgm:prSet/>
      <dgm:spPr/>
      <dgm:t>
        <a:bodyPr/>
        <a:lstStyle/>
        <a:p>
          <a:endParaRPr lang="en-GB"/>
        </a:p>
      </dgm:t>
    </dgm:pt>
    <dgm:pt modelId="{EC099926-EF1B-47D3-87A3-185893D5F051}" cxnId="{2B638A3C-B10D-4E1E-B8EF-9A776A04A2C5}" type="sibTrans">
      <dgm:prSet/>
      <dgm:spPr/>
      <dgm:t>
        <a:bodyPr/>
        <a:lstStyle/>
        <a:p>
          <a:endParaRPr lang="en-GB"/>
        </a:p>
      </dgm:t>
    </dgm:pt>
    <dgm:pt modelId="{C0918F2E-5C58-4983-8EF2-FF2804D2D553}" type="pres">
      <dgm:prSet presAssocID="{AFE7FF11-7FB0-41EF-8C61-B7787D7D130A}" presName="Name0" presStyleCnt="0">
        <dgm:presLayoutVars>
          <dgm:chMax/>
          <dgm:chPref/>
          <dgm:dir/>
        </dgm:presLayoutVars>
      </dgm:prSet>
      <dgm:spPr/>
      <dgm:t>
        <a:bodyPr/>
        <a:lstStyle/>
        <a:p>
          <a:endParaRPr lang="en-US"/>
        </a:p>
      </dgm:t>
    </dgm:pt>
    <dgm:pt modelId="{44CD7D02-8B6D-4269-A7C7-D0B617D7863C}" type="pres">
      <dgm:prSet presAssocID="{8946CA6F-9906-4EDE-AE41-E121FACE9144}" presName="composite" presStyleCnt="0">
        <dgm:presLayoutVars>
          <dgm:chMax/>
          <dgm:chPref/>
        </dgm:presLayoutVars>
      </dgm:prSet>
      <dgm:spPr/>
    </dgm:pt>
    <dgm:pt modelId="{092C86B9-7366-4DEE-865D-6D896F1C1AC2}" type="pres">
      <dgm:prSet presAssocID="{8946CA6F-9906-4EDE-AE41-E121FACE9144}" presName="Image" presStyleLbl="bgImgPlace1" presStyleIdx="0" presStyleCnt="1"/>
      <dgm:spPr>
        <a:blipFill rotWithShape="1">
          <a:blip xmlns:r="http://schemas.openxmlformats.org/officeDocument/2006/relationships" r:embed="rId1"/>
          <a:srcRect/>
          <a:stretch>
            <a:fillRect l="-1000" r="-1000"/>
          </a:stretch>
        </a:blipFill>
      </dgm:spPr>
    </dgm:pt>
    <dgm:pt modelId="{631F5492-C024-46EA-BAB0-FD4D516051BC}" type="pres">
      <dgm:prSet presAssocID="{8946CA6F-9906-4EDE-AE41-E121FACE9144}" presName="ParentText" presStyleLbl="revTx" presStyleIdx="0" presStyleCnt="1">
        <dgm:presLayoutVars>
          <dgm:chMax val="0"/>
          <dgm:chPref val="0"/>
          <dgm:bulletEnabled val="1"/>
        </dgm:presLayoutVars>
      </dgm:prSet>
      <dgm:spPr/>
      <dgm:t>
        <a:bodyPr/>
        <a:lstStyle/>
        <a:p>
          <a:endParaRPr lang="en-US"/>
        </a:p>
      </dgm:t>
    </dgm:pt>
    <dgm:pt modelId="{43C5F190-670C-43BA-9A27-FE683689C8C7}" type="pres">
      <dgm:prSet presAssocID="{8946CA6F-9906-4EDE-AE41-E121FACE9144}" presName="tlFrame" presStyleLbl="node1" presStyleIdx="0" presStyleCnt="4"/>
      <dgm:spPr/>
    </dgm:pt>
    <dgm:pt modelId="{E11841A2-2105-4B3C-AF46-FC0A60F86A5D}" type="pres">
      <dgm:prSet presAssocID="{8946CA6F-9906-4EDE-AE41-E121FACE9144}" presName="trFrame" presStyleLbl="node1" presStyleIdx="1" presStyleCnt="4"/>
      <dgm:spPr/>
    </dgm:pt>
    <dgm:pt modelId="{0D8B08FE-7C96-436D-A122-4DF24A8A6EC6}" type="pres">
      <dgm:prSet presAssocID="{8946CA6F-9906-4EDE-AE41-E121FACE9144}" presName="blFrame" presStyleLbl="node1" presStyleIdx="2" presStyleCnt="4"/>
      <dgm:spPr/>
    </dgm:pt>
    <dgm:pt modelId="{7F94874F-ACB4-4964-93D0-4008EA977153}" type="pres">
      <dgm:prSet presAssocID="{8946CA6F-9906-4EDE-AE41-E121FACE9144}" presName="brFrame" presStyleLbl="node1" presStyleIdx="3" presStyleCnt="4"/>
      <dgm:spPr/>
    </dgm:pt>
  </dgm:ptLst>
  <dgm:cxnLst>
    <dgm:cxn modelId="{F5E6FB21-D1C5-45F9-985A-F35B6473F88A}" type="presOf" srcId="{AFE7FF11-7FB0-41EF-8C61-B7787D7D130A}" destId="{C0918F2E-5C58-4983-8EF2-FF2804D2D553}" srcOrd="0" destOrd="0" presId="urn:microsoft.com/office/officeart/2009/3/layout/FramedTextPicture"/>
    <dgm:cxn modelId="{2B638A3C-B10D-4E1E-B8EF-9A776A04A2C5}" srcId="{AFE7FF11-7FB0-41EF-8C61-B7787D7D130A}" destId="{8946CA6F-9906-4EDE-AE41-E121FACE9144}" srcOrd="0" destOrd="0" parTransId="{973666DA-3758-4FB0-91E0-39A76512628D}" sibTransId="{EC099926-EF1B-47D3-87A3-185893D5F051}"/>
    <dgm:cxn modelId="{8EA46772-284D-41C7-AFD3-D69A3556E459}" type="presOf" srcId="{8946CA6F-9906-4EDE-AE41-E121FACE9144}" destId="{631F5492-C024-46EA-BAB0-FD4D516051BC}" srcOrd="0" destOrd="0" presId="urn:microsoft.com/office/officeart/2009/3/layout/FramedTextPicture"/>
    <dgm:cxn modelId="{B9BFA9A0-3C41-4D1E-BD4E-3274F1CED62D}" type="presParOf" srcId="{C0918F2E-5C58-4983-8EF2-FF2804D2D553}" destId="{44CD7D02-8B6D-4269-A7C7-D0B617D7863C}" srcOrd="0" destOrd="0" presId="urn:microsoft.com/office/officeart/2009/3/layout/FramedTextPicture"/>
    <dgm:cxn modelId="{D7D35624-725A-4870-BD33-9BF9FB0817EC}" type="presParOf" srcId="{44CD7D02-8B6D-4269-A7C7-D0B617D7863C}" destId="{092C86B9-7366-4DEE-865D-6D896F1C1AC2}" srcOrd="0" destOrd="0" presId="urn:microsoft.com/office/officeart/2009/3/layout/FramedTextPicture"/>
    <dgm:cxn modelId="{5812EBAE-ABAA-4A8A-A03A-7E376BF760CB}" type="presParOf" srcId="{44CD7D02-8B6D-4269-A7C7-D0B617D7863C}" destId="{631F5492-C024-46EA-BAB0-FD4D516051BC}" srcOrd="1" destOrd="0" presId="urn:microsoft.com/office/officeart/2009/3/layout/FramedTextPicture"/>
    <dgm:cxn modelId="{9DAD44F7-E940-4D9A-A099-E02CBDD8CF78}" type="presParOf" srcId="{44CD7D02-8B6D-4269-A7C7-D0B617D7863C}" destId="{43C5F190-670C-43BA-9A27-FE683689C8C7}" srcOrd="2" destOrd="0" presId="urn:microsoft.com/office/officeart/2009/3/layout/FramedTextPicture"/>
    <dgm:cxn modelId="{A99F853A-68F4-48C9-88C8-A812B28CBCF5}" type="presParOf" srcId="{44CD7D02-8B6D-4269-A7C7-D0B617D7863C}" destId="{E11841A2-2105-4B3C-AF46-FC0A60F86A5D}" srcOrd="3" destOrd="0" presId="urn:microsoft.com/office/officeart/2009/3/layout/FramedTextPicture"/>
    <dgm:cxn modelId="{61E9946F-FA53-4691-AE00-E957F4548488}" type="presParOf" srcId="{44CD7D02-8B6D-4269-A7C7-D0B617D7863C}" destId="{0D8B08FE-7C96-436D-A122-4DF24A8A6EC6}" srcOrd="4" destOrd="0" presId="urn:microsoft.com/office/officeart/2009/3/layout/FramedTextPicture"/>
    <dgm:cxn modelId="{4BB20C77-C0A0-434D-8F4C-65D58D4893F3}" type="presParOf" srcId="{44CD7D02-8B6D-4269-A7C7-D0B617D7863C}" destId="{7F94874F-ACB4-4964-93D0-4008EA977153}" srcOrd="5" destOrd="0" presId="urn:microsoft.com/office/officeart/2009/3/layout/FramedTextPictur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F2D6F-39DE-4C4D-B3BE-5BC030CFA62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9E7615-68FD-4232-AFDD-E4443309635A}">
      <dgm:prSet custT="1"/>
      <dgm:spPr/>
      <dgm:t>
        <a:bodyPr/>
        <a:lstStyle/>
        <a:p>
          <a:r>
            <a:rPr lang="en-US" sz="1400" b="1" dirty="0"/>
            <a:t>1 Timothy 6: 7 “</a:t>
          </a:r>
          <a:r>
            <a:rPr lang="en-US" sz="1400" dirty="0"/>
            <a:t>Instruct those who are rich in the present age not to be arrogant or to set their hope on the uncertainty of wealth, but on God, who richly provides us with all ...”</a:t>
          </a:r>
        </a:p>
      </dgm:t>
    </dgm:pt>
    <dgm:pt modelId="{A1BF1A92-C4D5-46AD-A70F-B7F66B2DAF31}" cxnId="{6AE0B14C-C40B-4AE4-86B1-14199D0962D2}" type="parTrans">
      <dgm:prSet/>
      <dgm:spPr/>
      <dgm:t>
        <a:bodyPr/>
        <a:lstStyle/>
        <a:p>
          <a:endParaRPr lang="en-US"/>
        </a:p>
      </dgm:t>
    </dgm:pt>
    <dgm:pt modelId="{39D61164-5555-432B-9D7D-E943753E731D}" cxnId="{6AE0B14C-C40B-4AE4-86B1-14199D0962D2}" type="sibTrans">
      <dgm:prSet/>
      <dgm:spPr/>
      <dgm:t>
        <a:bodyPr/>
        <a:lstStyle/>
        <a:p>
          <a:endParaRPr lang="en-US"/>
        </a:p>
      </dgm:t>
    </dgm:pt>
    <dgm:pt modelId="{B67FB34D-C346-434F-8849-B447A5AD11A3}">
      <dgm:prSet custT="1"/>
      <dgm:spPr/>
      <dgm:t>
        <a:bodyPr/>
        <a:lstStyle/>
        <a:p>
          <a:r>
            <a:rPr lang="en-GB" sz="1400" b="1" dirty="0"/>
            <a:t>Proverbs 3: 5 – 6 </a:t>
          </a:r>
          <a:r>
            <a:rPr lang="en-GB" sz="1400" dirty="0"/>
            <a:t>"Trust in the LORD with all your heart, and do not lean on your own understanding. In all your ways acknowledge him, and he will make straight your paths.”</a:t>
          </a:r>
          <a:endParaRPr lang="en-US" sz="1400" dirty="0"/>
        </a:p>
      </dgm:t>
    </dgm:pt>
    <dgm:pt modelId="{24D29D63-34C4-4CFE-89A9-6D3B20588AB3}" cxnId="{E53427AF-FD6D-44C7-8D4D-9DB57F9D5D8E}" type="parTrans">
      <dgm:prSet/>
      <dgm:spPr/>
      <dgm:t>
        <a:bodyPr/>
        <a:lstStyle/>
        <a:p>
          <a:endParaRPr lang="en-US"/>
        </a:p>
      </dgm:t>
    </dgm:pt>
    <dgm:pt modelId="{B891DDB6-E162-4934-8139-C7A99E7FBD02}" cxnId="{E53427AF-FD6D-44C7-8D4D-9DB57F9D5D8E}" type="sibTrans">
      <dgm:prSet/>
      <dgm:spPr/>
      <dgm:t>
        <a:bodyPr/>
        <a:lstStyle/>
        <a:p>
          <a:endParaRPr lang="en-US"/>
        </a:p>
      </dgm:t>
    </dgm:pt>
    <dgm:pt modelId="{48B17F88-B5DA-4D3E-A28C-60537EDDB297}">
      <dgm:prSet/>
      <dgm:spPr/>
      <dgm:t>
        <a:bodyPr/>
        <a:lstStyle/>
        <a:p>
          <a:r>
            <a:rPr lang="en-GB" b="1" dirty="0"/>
            <a:t>Philippians 4: 6 </a:t>
          </a:r>
          <a:r>
            <a:rPr lang="en-GB" dirty="0"/>
            <a:t>“Do not be anxious about anything, but in everything by prayer and supplication with thanksgiving let your requests be made known to God.”</a:t>
          </a:r>
          <a:endParaRPr lang="en-US" dirty="0"/>
        </a:p>
      </dgm:t>
    </dgm:pt>
    <dgm:pt modelId="{C485E444-4365-4517-91BA-D6F6A28B94E8}" cxnId="{551BFB7D-902F-47D9-B90B-31A4FA0A775F}" type="parTrans">
      <dgm:prSet/>
      <dgm:spPr/>
      <dgm:t>
        <a:bodyPr/>
        <a:lstStyle/>
        <a:p>
          <a:endParaRPr lang="en-US"/>
        </a:p>
      </dgm:t>
    </dgm:pt>
    <dgm:pt modelId="{E1D4D249-3073-4052-9FA7-48C7DC5734BC}" cxnId="{551BFB7D-902F-47D9-B90B-31A4FA0A775F}" type="sibTrans">
      <dgm:prSet/>
      <dgm:spPr/>
      <dgm:t>
        <a:bodyPr/>
        <a:lstStyle/>
        <a:p>
          <a:endParaRPr lang="en-US"/>
        </a:p>
      </dgm:t>
    </dgm:pt>
    <dgm:pt modelId="{991D4353-3543-4AFD-8CDF-A6AFE63BE402}" type="pres">
      <dgm:prSet presAssocID="{345F2D6F-39DE-4C4D-B3BE-5BC030CFA622}" presName="root" presStyleCnt="0">
        <dgm:presLayoutVars>
          <dgm:dir/>
          <dgm:resizeHandles val="exact"/>
        </dgm:presLayoutVars>
      </dgm:prSet>
      <dgm:spPr/>
      <dgm:t>
        <a:bodyPr/>
        <a:lstStyle/>
        <a:p>
          <a:endParaRPr lang="en-US"/>
        </a:p>
      </dgm:t>
    </dgm:pt>
    <dgm:pt modelId="{EE02526A-1A65-4B95-86D4-6D23BF319C4C}" type="pres">
      <dgm:prSet presAssocID="{FB9E7615-68FD-4232-AFDD-E4443309635A}" presName="compNode" presStyleCnt="0"/>
      <dgm:spPr/>
    </dgm:pt>
    <dgm:pt modelId="{7657F603-29BA-4CA1-B447-6D6705B81A63}" type="pres">
      <dgm:prSet presAssocID="{FB9E7615-68FD-4232-AFDD-E444330963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4DC74ED-5032-4A4C-971F-134E61998E02}" type="pres">
      <dgm:prSet presAssocID="{FB9E7615-68FD-4232-AFDD-E4443309635A}" presName="spaceRect" presStyleCnt="0"/>
      <dgm:spPr/>
    </dgm:pt>
    <dgm:pt modelId="{3EE14DFF-16FA-499D-A6FE-F49B9602927C}" type="pres">
      <dgm:prSet presAssocID="{FB9E7615-68FD-4232-AFDD-E4443309635A}" presName="textRect" presStyleLbl="revTx" presStyleIdx="0" presStyleCnt="3" custScaleY="110303">
        <dgm:presLayoutVars>
          <dgm:chMax val="1"/>
          <dgm:chPref val="1"/>
        </dgm:presLayoutVars>
      </dgm:prSet>
      <dgm:spPr/>
      <dgm:t>
        <a:bodyPr/>
        <a:lstStyle/>
        <a:p>
          <a:endParaRPr lang="en-US"/>
        </a:p>
      </dgm:t>
    </dgm:pt>
    <dgm:pt modelId="{AB8F53F7-4ED9-4D42-B9A8-F561DE971101}" type="pres">
      <dgm:prSet presAssocID="{39D61164-5555-432B-9D7D-E943753E731D}" presName="sibTrans" presStyleCnt="0"/>
      <dgm:spPr/>
    </dgm:pt>
    <dgm:pt modelId="{B72E730E-ECB1-4EFD-844D-9F6E89B4484F}" type="pres">
      <dgm:prSet presAssocID="{B67FB34D-C346-434F-8849-B447A5AD11A3}" presName="compNode" presStyleCnt="0"/>
      <dgm:spPr/>
    </dgm:pt>
    <dgm:pt modelId="{30462808-3C01-4258-8D56-3EA7D9FACE4A}" type="pres">
      <dgm:prSet presAssocID="{B67FB34D-C346-434F-8849-B447A5AD11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E2A5FCB6-FF7C-4E1E-B5ED-CF0BB8F73A41}" type="pres">
      <dgm:prSet presAssocID="{B67FB34D-C346-434F-8849-B447A5AD11A3}" presName="spaceRect" presStyleCnt="0"/>
      <dgm:spPr/>
    </dgm:pt>
    <dgm:pt modelId="{2004D6D1-B6B5-4E03-A2DD-2C54401F0B86}" type="pres">
      <dgm:prSet presAssocID="{B67FB34D-C346-434F-8849-B447A5AD11A3}" presName="textRect" presStyleLbl="revTx" presStyleIdx="1" presStyleCnt="3">
        <dgm:presLayoutVars>
          <dgm:chMax val="1"/>
          <dgm:chPref val="1"/>
        </dgm:presLayoutVars>
      </dgm:prSet>
      <dgm:spPr/>
      <dgm:t>
        <a:bodyPr/>
        <a:lstStyle/>
        <a:p>
          <a:endParaRPr lang="en-US"/>
        </a:p>
      </dgm:t>
    </dgm:pt>
    <dgm:pt modelId="{52ABE1F0-844E-4DEC-B058-25E59CBF9C17}" type="pres">
      <dgm:prSet presAssocID="{B891DDB6-E162-4934-8139-C7A99E7FBD02}" presName="sibTrans" presStyleCnt="0"/>
      <dgm:spPr/>
    </dgm:pt>
    <dgm:pt modelId="{4930B5D3-37F2-4B09-A5AB-7562145C664B}" type="pres">
      <dgm:prSet presAssocID="{48B17F88-B5DA-4D3E-A28C-60537EDDB297}" presName="compNode" presStyleCnt="0"/>
      <dgm:spPr/>
    </dgm:pt>
    <dgm:pt modelId="{AAD4CEBD-550A-4611-A6BD-9ED26EF68135}" type="pres">
      <dgm:prSet presAssocID="{48B17F88-B5DA-4D3E-A28C-60537EDDB2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7F3B8595-71C2-40D9-BB09-49E70364B95C}" type="pres">
      <dgm:prSet presAssocID="{48B17F88-B5DA-4D3E-A28C-60537EDDB297}" presName="spaceRect" presStyleCnt="0"/>
      <dgm:spPr/>
    </dgm:pt>
    <dgm:pt modelId="{3AB5A9C3-D6B2-4EE3-9920-CB21079A8081}" type="pres">
      <dgm:prSet presAssocID="{48B17F88-B5DA-4D3E-A28C-60537EDDB297}" presName="textRect" presStyleLbl="revTx" presStyleIdx="2" presStyleCnt="3">
        <dgm:presLayoutVars>
          <dgm:chMax val="1"/>
          <dgm:chPref val="1"/>
        </dgm:presLayoutVars>
      </dgm:prSet>
      <dgm:spPr/>
      <dgm:t>
        <a:bodyPr/>
        <a:lstStyle/>
        <a:p>
          <a:endParaRPr lang="en-US"/>
        </a:p>
      </dgm:t>
    </dgm:pt>
  </dgm:ptLst>
  <dgm:cxnLst>
    <dgm:cxn modelId="{753A9C47-14F0-4B6D-A5CE-D63AC4475119}" type="presOf" srcId="{345F2D6F-39DE-4C4D-B3BE-5BC030CFA622}" destId="{991D4353-3543-4AFD-8CDF-A6AFE63BE402}" srcOrd="0" destOrd="0" presId="urn:microsoft.com/office/officeart/2018/2/layout/IconLabelList"/>
    <dgm:cxn modelId="{E53427AF-FD6D-44C7-8D4D-9DB57F9D5D8E}" srcId="{345F2D6F-39DE-4C4D-B3BE-5BC030CFA622}" destId="{B67FB34D-C346-434F-8849-B447A5AD11A3}" srcOrd="1" destOrd="0" parTransId="{24D29D63-34C4-4CFE-89A9-6D3B20588AB3}" sibTransId="{B891DDB6-E162-4934-8139-C7A99E7FBD02}"/>
    <dgm:cxn modelId="{109A30BE-74D9-480E-8AA3-E08B8131408F}" type="presOf" srcId="{FB9E7615-68FD-4232-AFDD-E4443309635A}" destId="{3EE14DFF-16FA-499D-A6FE-F49B9602927C}" srcOrd="0" destOrd="0" presId="urn:microsoft.com/office/officeart/2018/2/layout/IconLabelList"/>
    <dgm:cxn modelId="{6AE0B14C-C40B-4AE4-86B1-14199D0962D2}" srcId="{345F2D6F-39DE-4C4D-B3BE-5BC030CFA622}" destId="{FB9E7615-68FD-4232-AFDD-E4443309635A}" srcOrd="0" destOrd="0" parTransId="{A1BF1A92-C4D5-46AD-A70F-B7F66B2DAF31}" sibTransId="{39D61164-5555-432B-9D7D-E943753E731D}"/>
    <dgm:cxn modelId="{484B5455-BD11-4F41-A30A-ACE9BE0BD4C6}" type="presOf" srcId="{B67FB34D-C346-434F-8849-B447A5AD11A3}" destId="{2004D6D1-B6B5-4E03-A2DD-2C54401F0B86}" srcOrd="0" destOrd="0" presId="urn:microsoft.com/office/officeart/2018/2/layout/IconLabelList"/>
    <dgm:cxn modelId="{8CEAA272-1FA2-44C6-A3CA-3E054BF08146}" type="presOf" srcId="{48B17F88-B5DA-4D3E-A28C-60537EDDB297}" destId="{3AB5A9C3-D6B2-4EE3-9920-CB21079A8081}" srcOrd="0" destOrd="0" presId="urn:microsoft.com/office/officeart/2018/2/layout/IconLabelList"/>
    <dgm:cxn modelId="{551BFB7D-902F-47D9-B90B-31A4FA0A775F}" srcId="{345F2D6F-39DE-4C4D-B3BE-5BC030CFA622}" destId="{48B17F88-B5DA-4D3E-A28C-60537EDDB297}" srcOrd="2" destOrd="0" parTransId="{C485E444-4365-4517-91BA-D6F6A28B94E8}" sibTransId="{E1D4D249-3073-4052-9FA7-48C7DC5734BC}"/>
    <dgm:cxn modelId="{EB3CF103-DD22-49CC-867A-571A97255F81}" type="presParOf" srcId="{991D4353-3543-4AFD-8CDF-A6AFE63BE402}" destId="{EE02526A-1A65-4B95-86D4-6D23BF319C4C}" srcOrd="0" destOrd="0" presId="urn:microsoft.com/office/officeart/2018/2/layout/IconLabelList"/>
    <dgm:cxn modelId="{E6CF6D32-CC5D-4070-9121-EA7C487BF8DC}" type="presParOf" srcId="{EE02526A-1A65-4B95-86D4-6D23BF319C4C}" destId="{7657F603-29BA-4CA1-B447-6D6705B81A63}" srcOrd="0" destOrd="0" presId="urn:microsoft.com/office/officeart/2018/2/layout/IconLabelList"/>
    <dgm:cxn modelId="{936439A4-2B11-482F-83C4-E9FD9DE1C441}" type="presParOf" srcId="{EE02526A-1A65-4B95-86D4-6D23BF319C4C}" destId="{B4DC74ED-5032-4A4C-971F-134E61998E02}" srcOrd="1" destOrd="0" presId="urn:microsoft.com/office/officeart/2018/2/layout/IconLabelList"/>
    <dgm:cxn modelId="{0F0B4AF3-9CF3-40B0-B58F-1D5484274A91}" type="presParOf" srcId="{EE02526A-1A65-4B95-86D4-6D23BF319C4C}" destId="{3EE14DFF-16FA-499D-A6FE-F49B9602927C}" srcOrd="2" destOrd="0" presId="urn:microsoft.com/office/officeart/2018/2/layout/IconLabelList"/>
    <dgm:cxn modelId="{7B4E5835-6CD7-486C-A8D8-2DCF8D6728F4}" type="presParOf" srcId="{991D4353-3543-4AFD-8CDF-A6AFE63BE402}" destId="{AB8F53F7-4ED9-4D42-B9A8-F561DE971101}" srcOrd="1" destOrd="0" presId="urn:microsoft.com/office/officeart/2018/2/layout/IconLabelList"/>
    <dgm:cxn modelId="{E29AB204-75F7-4537-9B74-81A84B5BC69F}" type="presParOf" srcId="{991D4353-3543-4AFD-8CDF-A6AFE63BE402}" destId="{B72E730E-ECB1-4EFD-844D-9F6E89B4484F}" srcOrd="2" destOrd="0" presId="urn:microsoft.com/office/officeart/2018/2/layout/IconLabelList"/>
    <dgm:cxn modelId="{A1555886-B7D7-40BC-B8A2-C43058BEEDA9}" type="presParOf" srcId="{B72E730E-ECB1-4EFD-844D-9F6E89B4484F}" destId="{30462808-3C01-4258-8D56-3EA7D9FACE4A}" srcOrd="0" destOrd="0" presId="urn:microsoft.com/office/officeart/2018/2/layout/IconLabelList"/>
    <dgm:cxn modelId="{F94A736B-6F47-4CEB-BD0A-561E5CD6F694}" type="presParOf" srcId="{B72E730E-ECB1-4EFD-844D-9F6E89B4484F}" destId="{E2A5FCB6-FF7C-4E1E-B5ED-CF0BB8F73A41}" srcOrd="1" destOrd="0" presId="urn:microsoft.com/office/officeart/2018/2/layout/IconLabelList"/>
    <dgm:cxn modelId="{41DD2CAE-102D-4503-9F2E-2A5D8B910AA2}" type="presParOf" srcId="{B72E730E-ECB1-4EFD-844D-9F6E89B4484F}" destId="{2004D6D1-B6B5-4E03-A2DD-2C54401F0B86}" srcOrd="2" destOrd="0" presId="urn:microsoft.com/office/officeart/2018/2/layout/IconLabelList"/>
    <dgm:cxn modelId="{DB70BDD0-6901-4AB1-AB75-61F158A6E8CE}" type="presParOf" srcId="{991D4353-3543-4AFD-8CDF-A6AFE63BE402}" destId="{52ABE1F0-844E-4DEC-B058-25E59CBF9C17}" srcOrd="3" destOrd="0" presId="urn:microsoft.com/office/officeart/2018/2/layout/IconLabelList"/>
    <dgm:cxn modelId="{A1CCE306-2893-44C3-AF35-DA53B7EFDA4C}" type="presParOf" srcId="{991D4353-3543-4AFD-8CDF-A6AFE63BE402}" destId="{4930B5D3-37F2-4B09-A5AB-7562145C664B}" srcOrd="4" destOrd="0" presId="urn:microsoft.com/office/officeart/2018/2/layout/IconLabelList"/>
    <dgm:cxn modelId="{BD19FEF7-A297-4E48-A155-3164B6E6A62E}" type="presParOf" srcId="{4930B5D3-37F2-4B09-A5AB-7562145C664B}" destId="{AAD4CEBD-550A-4611-A6BD-9ED26EF68135}" srcOrd="0" destOrd="0" presId="urn:microsoft.com/office/officeart/2018/2/layout/IconLabelList"/>
    <dgm:cxn modelId="{1257B70D-EE52-4D92-9406-CC6182304F2C}" type="presParOf" srcId="{4930B5D3-37F2-4B09-A5AB-7562145C664B}" destId="{7F3B8595-71C2-40D9-BB09-49E70364B95C}" srcOrd="1" destOrd="0" presId="urn:microsoft.com/office/officeart/2018/2/layout/IconLabelList"/>
    <dgm:cxn modelId="{7F438361-B27D-4BDD-B9EA-5ACCACA17DD3}" type="presParOf" srcId="{4930B5D3-37F2-4B09-A5AB-7562145C664B}" destId="{3AB5A9C3-D6B2-4EE3-9920-CB21079A8081}" srcOrd="2" destOrd="0" presId="urn:microsoft.com/office/officeart/2018/2/layout/IconLabel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628804" cy="4979581"/>
        <a:chOff x="0" y="0"/>
        <a:chExt cx="6628804" cy="4979581"/>
      </a:xfrm>
    </dsp:grpSpPr>
    <dsp:sp modelId="{1D7BBE89-DB66-420C-84FD-34787EC36A86}">
      <dsp:nvSpPr>
        <dsp:cNvPr id="3" name="Rounded Rectangle 2"/>
        <dsp:cNvSpPr/>
      </dsp:nvSpPr>
      <dsp:spPr bwMode="white">
        <a:xfrm>
          <a:off x="0" y="899986"/>
          <a:ext cx="6628804" cy="582930"/>
        </a:xfrm>
        <a:prstGeom prst="roundRect">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GB" dirty="0"/>
            <a:t>Understanding Financial Wellness.</a:t>
          </a:r>
          <a:endParaRPr lang="en-US" dirty="0"/>
        </a:p>
      </dsp:txBody>
      <dsp:txXfrm>
        <a:off x="0" y="899986"/>
        <a:ext cx="6628804" cy="582930"/>
      </dsp:txXfrm>
    </dsp:sp>
    <dsp:sp modelId="{5E902537-CADA-4320-87CB-6EFD3CB18AED}">
      <dsp:nvSpPr>
        <dsp:cNvPr id="4" name="Rounded Rectangle 3"/>
        <dsp:cNvSpPr/>
      </dsp:nvSpPr>
      <dsp:spPr bwMode="white">
        <a:xfrm>
          <a:off x="0" y="1549156"/>
          <a:ext cx="6628804" cy="582930"/>
        </a:xfrm>
        <a:prstGeom prst="roundRect">
          <a:avLst/>
        </a:prstGeom>
      </dsp:spPr>
      <dsp:style>
        <a:lnRef idx="0">
          <a:schemeClr val="lt1"/>
        </a:lnRef>
        <a:fillRef idx="3">
          <a:schemeClr val="accent2">
            <a:hueOff val="-15000"/>
            <a:satOff val="-24999"/>
            <a:lumOff val="-12548"/>
            <a:alpha val="100000"/>
          </a:schemeClr>
        </a:fillRef>
        <a:effectRef idx="2">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GB" dirty="0"/>
            <a:t>7 Reasons why money management is important.</a:t>
          </a:r>
          <a:endParaRPr lang="en-US" dirty="0"/>
        </a:p>
      </dsp:txBody>
      <dsp:txXfrm>
        <a:off x="0" y="1549156"/>
        <a:ext cx="6628804" cy="582930"/>
      </dsp:txXfrm>
    </dsp:sp>
    <dsp:sp modelId="{5792A2AF-644E-4265-8BF0-BAC4EE2B701B}">
      <dsp:nvSpPr>
        <dsp:cNvPr id="5" name="Rounded Rectangle 4"/>
        <dsp:cNvSpPr/>
      </dsp:nvSpPr>
      <dsp:spPr bwMode="white">
        <a:xfrm>
          <a:off x="0" y="2198326"/>
          <a:ext cx="6628804" cy="582930"/>
        </a:xfrm>
        <a:prstGeom prst="roundRect">
          <a:avLst/>
        </a:prstGeom>
      </dsp:spPr>
      <dsp:style>
        <a:lnRef idx="0">
          <a:schemeClr val="lt1"/>
        </a:lnRef>
        <a:fillRef idx="3">
          <a:schemeClr val="accent2">
            <a:hueOff val="-30000"/>
            <a:satOff val="-49999"/>
            <a:lumOff val="-25097"/>
            <a:alpha val="100000"/>
          </a:schemeClr>
        </a:fillRef>
        <a:effectRef idx="2">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GB" dirty="0"/>
            <a:t>How to budget.</a:t>
          </a:r>
          <a:endParaRPr lang="en-US" dirty="0"/>
        </a:p>
      </dsp:txBody>
      <dsp:txXfrm>
        <a:off x="0" y="2198326"/>
        <a:ext cx="6628804" cy="582930"/>
      </dsp:txXfrm>
    </dsp:sp>
    <dsp:sp modelId="{05012FD3-B346-4A85-8170-2A42889303A9}">
      <dsp:nvSpPr>
        <dsp:cNvPr id="6" name="Rounded Rectangle 5"/>
        <dsp:cNvSpPr/>
      </dsp:nvSpPr>
      <dsp:spPr bwMode="white">
        <a:xfrm>
          <a:off x="0" y="2847496"/>
          <a:ext cx="6628804" cy="582930"/>
        </a:xfrm>
        <a:prstGeom prst="roundRect">
          <a:avLst/>
        </a:prstGeom>
      </dsp:spPr>
      <dsp:style>
        <a:lnRef idx="0">
          <a:schemeClr val="lt1"/>
        </a:lnRef>
        <a:fillRef idx="3">
          <a:schemeClr val="accent2">
            <a:hueOff val="-45000"/>
            <a:satOff val="-74999"/>
            <a:lumOff val="-37646"/>
            <a:alpha val="100000"/>
          </a:schemeClr>
        </a:fillRef>
        <a:effectRef idx="2">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GB" dirty="0"/>
            <a:t>John Wesley’s money principles.</a:t>
          </a:r>
          <a:endParaRPr lang="en-US" dirty="0"/>
        </a:p>
      </dsp:txBody>
      <dsp:txXfrm>
        <a:off x="0" y="2847496"/>
        <a:ext cx="6628804" cy="582930"/>
      </dsp:txXfrm>
    </dsp:sp>
    <dsp:sp modelId="{D8A1757B-FC00-467E-9FD7-4C2C7B6EC309}">
      <dsp:nvSpPr>
        <dsp:cNvPr id="7" name="Rounded Rectangle 6"/>
        <dsp:cNvSpPr/>
      </dsp:nvSpPr>
      <dsp:spPr bwMode="white">
        <a:xfrm>
          <a:off x="0" y="3496666"/>
          <a:ext cx="6628804" cy="582930"/>
        </a:xfrm>
        <a:prstGeom prst="roundRect">
          <a:avLst/>
        </a:prstGeom>
      </dsp:spPr>
      <dsp:style>
        <a:lnRef idx="0">
          <a:schemeClr val="lt1"/>
        </a:lnRef>
        <a:fillRef idx="3">
          <a:schemeClr val="accent2">
            <a:hueOff val="-60000"/>
            <a:satOff val="-99999"/>
            <a:lumOff val="-50195"/>
            <a:alpha val="100000"/>
          </a:schemeClr>
        </a:fillRef>
        <a:effectRef idx="2">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GB" dirty="0"/>
            <a:t>God’s way of </a:t>
          </a:r>
          <a:r>
            <a:rPr lang="en-GB"/>
            <a:t>managing money.</a:t>
          </a:r>
          <a:endParaRPr lang="en-US" dirty="0"/>
        </a:p>
      </dsp:txBody>
      <dsp:txXfrm>
        <a:off x="0" y="3496666"/>
        <a:ext cx="6628804" cy="58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C86B9-7366-4DEE-865D-6D896F1C1AC2}">
      <dsp:nvSpPr>
        <dsp:cNvPr id="0" name=""/>
        <dsp:cNvSpPr/>
      </dsp:nvSpPr>
      <dsp:spPr>
        <a:xfrm>
          <a:off x="1352339" y="0"/>
          <a:ext cx="2271813" cy="1514536"/>
        </a:xfrm>
        <a:prstGeom prst="rect">
          <a:avLst/>
        </a:prstGeom>
        <a:blipFill rotWithShape="1">
          <a:blip xmlns:r="http://schemas.openxmlformats.org/officeDocument/2006/relationships" r:embed="rId1"/>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F5492-C024-46EA-BAB0-FD4D516051BC}">
      <dsp:nvSpPr>
        <dsp:cNvPr id="0" name=""/>
        <dsp:cNvSpPr/>
      </dsp:nvSpPr>
      <dsp:spPr>
        <a:xfrm>
          <a:off x="3719008" y="1609243"/>
          <a:ext cx="3218599" cy="198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When we aren’t on top of our finances, it can feel as if our money is making choices for us. Our financial wellbeing can suffer and our dreams for the future can feel unachievable when we are unable to regularly work towards them.</a:t>
          </a:r>
        </a:p>
      </dsp:txBody>
      <dsp:txXfrm>
        <a:off x="3719008" y="1609243"/>
        <a:ext cx="3218599" cy="1988072"/>
      </dsp:txXfrm>
    </dsp:sp>
    <dsp:sp modelId="{43C5F190-670C-43BA-9A27-FE683689C8C7}">
      <dsp:nvSpPr>
        <dsp:cNvPr id="0" name=""/>
        <dsp:cNvSpPr/>
      </dsp:nvSpPr>
      <dsp:spPr>
        <a:xfrm>
          <a:off x="3435031" y="1325510"/>
          <a:ext cx="772982" cy="773182"/>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841A2-2105-4B3C-AF46-FC0A60F86A5D}">
      <dsp:nvSpPr>
        <dsp:cNvPr id="0" name=""/>
        <dsp:cNvSpPr/>
      </dsp:nvSpPr>
      <dsp:spPr>
        <a:xfrm rot="5400000">
          <a:off x="6470890" y="1325610"/>
          <a:ext cx="773182" cy="772982"/>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B08FE-7C96-436D-A122-4DF24A8A6EC6}">
      <dsp:nvSpPr>
        <dsp:cNvPr id="0" name=""/>
        <dsp:cNvSpPr/>
      </dsp:nvSpPr>
      <dsp:spPr>
        <a:xfrm rot="16200000">
          <a:off x="3434931" y="3108354"/>
          <a:ext cx="773182" cy="772982"/>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4874F-ACB4-4964-93D0-4008EA977153}">
      <dsp:nvSpPr>
        <dsp:cNvPr id="0" name=""/>
        <dsp:cNvSpPr/>
      </dsp:nvSpPr>
      <dsp:spPr>
        <a:xfrm rot="10800000">
          <a:off x="6470990" y="3108254"/>
          <a:ext cx="772982" cy="773182"/>
        </a:xfrm>
        <a:prstGeom prst="halfFrame">
          <a:avLst>
            <a:gd name="adj1" fmla="val 25770"/>
            <a:gd name="adj2" fmla="val 257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7F603-29BA-4CA1-B447-6D6705B81A63}">
      <dsp:nvSpPr>
        <dsp:cNvPr id="0" name=""/>
        <dsp:cNvSpPr/>
      </dsp:nvSpPr>
      <dsp:spPr>
        <a:xfrm>
          <a:off x="920893" y="620747"/>
          <a:ext cx="1249769" cy="1249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E14DFF-16FA-499D-A6FE-F49B9602927C}">
      <dsp:nvSpPr>
        <dsp:cNvPr id="0" name=""/>
        <dsp:cNvSpPr/>
      </dsp:nvSpPr>
      <dsp:spPr>
        <a:xfrm>
          <a:off x="157144" y="2231825"/>
          <a:ext cx="2777266" cy="1240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b="1" kern="1200" dirty="0"/>
            <a:t>1 Timothy 6: 7 “</a:t>
          </a:r>
          <a:r>
            <a:rPr lang="en-US" sz="1400" kern="1200" dirty="0"/>
            <a:t>Instruct those who are rich in the present age not to be arrogant or to set their hope on the uncertainty of wealth, but on God, who richly provides us with all ...”</a:t>
          </a:r>
        </a:p>
      </dsp:txBody>
      <dsp:txXfrm>
        <a:off x="157144" y="2231825"/>
        <a:ext cx="2777266" cy="1240908"/>
      </dsp:txXfrm>
    </dsp:sp>
    <dsp:sp modelId="{30462808-3C01-4258-8D56-3EA7D9FACE4A}">
      <dsp:nvSpPr>
        <dsp:cNvPr id="0" name=""/>
        <dsp:cNvSpPr/>
      </dsp:nvSpPr>
      <dsp:spPr>
        <a:xfrm>
          <a:off x="4184181" y="649724"/>
          <a:ext cx="1249769" cy="124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04D6D1-B6B5-4E03-A2DD-2C54401F0B86}">
      <dsp:nvSpPr>
        <dsp:cNvPr id="0" name=""/>
        <dsp:cNvSpPr/>
      </dsp:nvSpPr>
      <dsp:spPr>
        <a:xfrm>
          <a:off x="3420433" y="2318757"/>
          <a:ext cx="277726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GB" sz="1400" b="1" kern="1200" dirty="0"/>
            <a:t>Proverbs 3: 5 – 6 </a:t>
          </a:r>
          <a:r>
            <a:rPr lang="en-GB" sz="1400" kern="1200" dirty="0"/>
            <a:t>"Trust in the LORD with all your heart, and do not lean on your own understanding. In all your ways acknowledge him, and he will make straight your paths.”</a:t>
          </a:r>
          <a:endParaRPr lang="en-US" sz="1400" kern="1200" dirty="0"/>
        </a:p>
      </dsp:txBody>
      <dsp:txXfrm>
        <a:off x="3420433" y="2318757"/>
        <a:ext cx="2777266" cy="1125000"/>
      </dsp:txXfrm>
    </dsp:sp>
    <dsp:sp modelId="{AAD4CEBD-550A-4611-A6BD-9ED26EF68135}">
      <dsp:nvSpPr>
        <dsp:cNvPr id="0" name=""/>
        <dsp:cNvSpPr/>
      </dsp:nvSpPr>
      <dsp:spPr>
        <a:xfrm>
          <a:off x="7447469" y="649724"/>
          <a:ext cx="1249769" cy="1249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B5A9C3-D6B2-4EE3-9920-CB21079A8081}">
      <dsp:nvSpPr>
        <dsp:cNvPr id="0" name=""/>
        <dsp:cNvSpPr/>
      </dsp:nvSpPr>
      <dsp:spPr>
        <a:xfrm>
          <a:off x="6683721" y="2318757"/>
          <a:ext cx="277726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GB" sz="1400" b="1" kern="1200" dirty="0"/>
            <a:t>Philippians 4: 6 </a:t>
          </a:r>
          <a:r>
            <a:rPr lang="en-GB" sz="1400" kern="1200" dirty="0"/>
            <a:t>“Do not be anxious about anything, but in everything by prayer and supplication with thanksgiving let your requests be made known to God.”</a:t>
          </a:r>
          <a:endParaRPr lang="en-US" sz="1400" kern="1200" dirty="0"/>
        </a:p>
      </dsp:txBody>
      <dsp:txXfrm>
        <a:off x="6683721" y="2318757"/>
        <a:ext cx="2777266" cy="112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off" val="ctr"/>
          <dgm:param type="grDir" val="tL"/>
        </dgm:alg>
      </dgm:if>
      <dgm:else name="Name3">
        <dgm:alg type="snake">
          <dgm:param type="off" val="ctr"/>
          <dgm:param type="grDir" val="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type="halfFrame" r:blip="" rot="90">
            <dgm:adjLst>
              <dgm:adj idx="1" val="0.2577"/>
              <dgm:adj idx="2" val="0.2577"/>
            </dgm:adjLst>
          </dgm:shape>
          <dgm:presOf/>
        </dgm:layoutNode>
        <dgm:layoutNode name="blFrame" styleLbl="node1">
          <dgm:alg type="sp"/>
          <dgm:shape xmlns:r="http://schemas.openxmlformats.org/officeDocument/2006/relationships" type="halfFrame" r:blip="" rot="270">
            <dgm:adjLst>
              <dgm:adj idx="1" val="0.2577"/>
              <dgm:adj idx="2" val="0.2577"/>
            </dgm:adjLst>
          </dgm:shape>
          <dgm:presOf/>
        </dgm:layoutNode>
        <dgm:layoutNode name="brFrame" styleLbl="node1">
          <dgm:alg type="sp"/>
          <dgm:shape xmlns:r="http://schemas.openxmlformats.org/officeDocument/2006/relationships" type="halfFrame" r:blip="" rot="180">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48058B4-D933-4C66-8908-8B2EAA95D91C}" type="datetimeFigureOut">
              <a:rPr lang="en-ZA" smtClean="0"/>
            </a:fld>
            <a:endParaRPr lang="en-Z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21859D7-F984-44C4-BEE9-B47BBDC16B2D}" type="slidenum">
              <a:rPr lang="en-ZA" smtClean="0"/>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C4F0AED-F282-45A5-8708-85B056E7B3EB}" type="datetimeFigureOut">
              <a:rPr lang="en-GB" smtClean="0"/>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22E2C50-37BB-4271-8EF9-E025EC4FA257}"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38A258-4978-49EF-8798-3DB6BB5235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938A258-4978-49EF-8798-3DB6BB5235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938A258-4978-49EF-8798-3DB6BB52358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38A258-4978-49EF-8798-3DB6BB52358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8A258-4978-49EF-8798-3DB6BB52358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38A258-4978-49EF-8798-3DB6BB5235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38A258-4978-49EF-8798-3DB6BB5235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38A258-4978-49EF-8798-3DB6BB52358E}"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D9A667-FEF3-4772-B7D3-6A316756C69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eaforchristians.org/blog/john-wesley-the-use-of-money-12/#give-all-you-can" TargetMode="External"/><Relationship Id="rId2" Type="http://schemas.openxmlformats.org/officeDocument/2006/relationships/hyperlink" Target="https://www.eaforchristians.org/blog/john-wesley-the-use-of-money-12/#save-all-you-can" TargetMode="External"/><Relationship Id="rId1" Type="http://schemas.openxmlformats.org/officeDocument/2006/relationships/hyperlink" Target="https://www.eaforchristians.org/blog/john-wesley-the-use-of-money-12/#gain-all-you-ca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biblegateway.com/passage/?search=1+Timothy+5%3A8&amp;version=ESV" TargetMode="External"/><Relationship Id="rId2" Type="http://schemas.openxmlformats.org/officeDocument/2006/relationships/hyperlink" Target="https://www.biblegateway.com/passage/?search=Proverbs+13%3A22&amp;version=ESV" TargetMode="External"/><Relationship Id="rId1" Type="http://schemas.openxmlformats.org/officeDocument/2006/relationships/hyperlink" Target="https://www.biblegateway.com/passage/?search=Proverbs+13%3A11&amp;version=ESV"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commbank.com.au/banking/guidance/one-day.html" TargetMode="External"/><Relationship Id="rId2" Type="http://schemas.openxmlformats.org/officeDocument/2006/relationships/hyperlink" Target="https://www.commbank.com.au/banking/guidance/rainy-day.html" TargetMode="External"/><Relationship Id="rId1" Type="http://schemas.openxmlformats.org/officeDocument/2006/relationships/hyperlink" Target="https://www.commbank.com.au/banking/guidance/every-day.html" TargetMode="Externa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888" y="1496600"/>
            <a:ext cx="7766936" cy="1496638"/>
          </a:xfrm>
        </p:spPr>
        <p:txBody>
          <a:bodyPr/>
          <a:lstStyle/>
          <a:p>
            <a:pPr algn="ctr"/>
            <a:r>
              <a:rPr lang="en-ZA" dirty="0"/>
              <a:t>The Methodist Church </a:t>
            </a:r>
            <a:br>
              <a:rPr lang="en-ZA" dirty="0"/>
            </a:br>
            <a:r>
              <a:rPr lang="en-ZA" dirty="0"/>
              <a:t>of </a:t>
            </a:r>
            <a:br>
              <a:rPr lang="en-ZA" dirty="0"/>
            </a:br>
            <a:r>
              <a:rPr lang="en-ZA" dirty="0"/>
              <a:t>Southern Africa</a:t>
            </a:r>
            <a:endParaRPr lang="en-ZA" dirty="0"/>
          </a:p>
        </p:txBody>
      </p:sp>
      <p:sp>
        <p:nvSpPr>
          <p:cNvPr id="3" name="Subtitle 2"/>
          <p:cNvSpPr>
            <a:spLocks noGrp="1"/>
          </p:cNvSpPr>
          <p:nvPr>
            <p:ph type="subTitle" idx="1"/>
          </p:nvPr>
        </p:nvSpPr>
        <p:spPr/>
        <p:txBody>
          <a:bodyPr>
            <a:normAutofit/>
          </a:bodyPr>
          <a:lstStyle/>
          <a:p>
            <a:pPr algn="ctr"/>
            <a:r>
              <a:rPr lang="en-ZA" sz="2400" b="1" dirty="0"/>
              <a:t>EMMU Probationer January Seminar</a:t>
            </a:r>
            <a:endParaRPr lang="en-ZA" sz="2400" b="1" dirty="0"/>
          </a:p>
          <a:p>
            <a:pPr algn="ctr"/>
            <a:r>
              <a:rPr lang="en-ZA" sz="2400" b="1" dirty="0"/>
              <a:t>20 January 2026</a:t>
            </a:r>
            <a:endParaRPr lang="en-ZA"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fontScale="90000"/>
          </a:bodyPr>
          <a:lstStyle/>
          <a:p>
            <a:pPr algn="ctr"/>
            <a:r>
              <a:rPr lang="en-US" sz="2400" b="1" dirty="0">
                <a:solidFill>
                  <a:srgbClr val="FF0000"/>
                </a:solidFill>
                <a:latin typeface="Arial" panose="020B0604020202020204" pitchFamily="34" charset="0"/>
                <a:cs typeface="Arial" panose="020B0604020202020204" pitchFamily="34" charset="0"/>
              </a:rPr>
              <a:t>7 Reasons why money management is important</a:t>
            </a:r>
            <a:br>
              <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2"/>
              </a:solidFill>
            </a:endParaRPr>
          </a:p>
        </p:txBody>
      </p:sp>
      <p:sp>
        <p:nvSpPr>
          <p:cNvPr id="4" name="Content Placeholder 3"/>
          <p:cNvSpPr>
            <a:spLocks noGrp="1"/>
          </p:cNvSpPr>
          <p:nvPr>
            <p:ph idx="1"/>
          </p:nvPr>
        </p:nvSpPr>
        <p:spPr>
          <a:xfrm>
            <a:off x="677333" y="1202635"/>
            <a:ext cx="10384919" cy="5227982"/>
          </a:xfrm>
        </p:spPr>
        <p:txBody>
          <a:bodyPr>
            <a:normAutofit/>
          </a:bodyPr>
          <a:lstStyle/>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7. Legacy Creation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Legacy creation extends the impact of your financial decisions far beyond your lifetime. It’s about nurturing an economic ecosystem that continues to bear fruit long after you’re gone.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 well-structured financial plan can ensure that the wealth you’ve built continues to provide value for years to come. It can provide a fertile ground for your descendants to grow and thrive.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Bottom line.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Effective money management is not just about accumulating wealth — it’s about creating a stable, stress-free financial future that allows you to live life on your terms.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With proper financial planning , you’re not only securing your future but potentially changing the financial trajectory of generations to come.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solidFill>
                <a:schemeClr val="accent2"/>
              </a:solidFill>
            </a:endParaRPr>
          </a:p>
        </p:txBody>
      </p:sp>
      <p:sp>
        <p:nvSpPr>
          <p:cNvPr id="3" name="Content Placeholder 2"/>
          <p:cNvSpPr>
            <a:spLocks noGrp="1"/>
          </p:cNvSpPr>
          <p:nvPr>
            <p:ph idx="1"/>
          </p:nvPr>
        </p:nvSpPr>
        <p:spPr/>
        <p:txBody>
          <a:bodyPr>
            <a:normAutofit/>
          </a:bodyPr>
          <a:lstStyle/>
          <a:p>
            <a:pPr algn="ctr"/>
            <a:endParaRPr lang="en-US" sz="4000" b="1" dirty="0">
              <a:solidFill>
                <a:srgbClr val="202124"/>
              </a:solidFill>
              <a:effectLst/>
              <a:latin typeface="Arial" panose="020B0604020202020204" pitchFamily="34" charset="0"/>
              <a:ea typeface="Times New Roman" panose="02020603050405020304" pitchFamily="18" charset="0"/>
            </a:endParaRPr>
          </a:p>
          <a:p>
            <a:pPr algn="ctr"/>
            <a:endParaRPr lang="en-US" sz="4000" b="1" dirty="0">
              <a:solidFill>
                <a:srgbClr val="202124"/>
              </a:solidFill>
              <a:latin typeface="Arial" panose="020B0604020202020204" pitchFamily="34" charset="0"/>
              <a:ea typeface="Times New Roman" panose="02020603050405020304" pitchFamily="18" charset="0"/>
            </a:endParaRPr>
          </a:p>
          <a:p>
            <a:pPr marL="0" indent="0" algn="ctr">
              <a:buNone/>
            </a:pPr>
            <a:r>
              <a:rPr lang="en-US" sz="4000" b="1" dirty="0">
                <a:solidFill>
                  <a:srgbClr val="202124"/>
                </a:solidFill>
                <a:latin typeface="Arial" panose="020B0604020202020204" pitchFamily="34" charset="0"/>
              </a:rPr>
              <a:t>HOW TO BUDGET?</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The 50/30/20 Rule Budgeting</a:t>
            </a:r>
            <a:endParaRPr lang="en-US" dirty="0">
              <a:solidFill>
                <a:schemeClr val="accent2"/>
              </a:solidFill>
            </a:endParaRPr>
          </a:p>
        </p:txBody>
      </p:sp>
      <p:sp>
        <p:nvSpPr>
          <p:cNvPr id="3" name="Content Placeholder 2"/>
          <p:cNvSpPr>
            <a:spLocks noGrp="1"/>
          </p:cNvSpPr>
          <p:nvPr>
            <p:ph idx="1"/>
          </p:nvPr>
        </p:nvSpPr>
        <p:spPr>
          <a:xfrm>
            <a:off x="677333" y="1361661"/>
            <a:ext cx="9092831" cy="5128591"/>
          </a:xfrm>
        </p:spPr>
        <p:txBody>
          <a:bodyPr>
            <a:normAutofit fontScale="47500" lnSpcReduction="20000"/>
          </a:bodyPr>
          <a:lstStyle/>
          <a:p>
            <a:pPr algn="ctr"/>
            <a:endParaRPr lang="en-US" sz="3200" b="1" dirty="0">
              <a:solidFill>
                <a:srgbClr val="202124"/>
              </a:solidFill>
              <a:effectLst/>
              <a:latin typeface="Arial" panose="020B0604020202020204" pitchFamily="34"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800" kern="100" dirty="0">
                <a:effectLst/>
                <a:latin typeface="Arial Narrow" panose="020B0606020202030204" pitchFamily="34" charset="0"/>
                <a:ea typeface="Aptos" panose="020B0004020202020204" pitchFamily="34" charset="0"/>
                <a:cs typeface="Times New Roman" panose="02020603050405020304" pitchFamily="18" charset="0"/>
              </a:rPr>
              <a:t>The 50/30/20 rule divides your after-tax income into three categories: 50% for needs, 30% for wants, and 20% for savings or debt repayment.</a:t>
            </a:r>
            <a:endParaRPr lang="en-GB" sz="3800" kern="100" dirty="0">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800" kern="100" dirty="0">
                <a:effectLst/>
                <a:latin typeface="Arial Narrow" panose="020B0606020202030204" pitchFamily="34" charset="0"/>
                <a:ea typeface="Aptos" panose="020B0004020202020204" pitchFamily="34" charset="0"/>
                <a:cs typeface="Times New Roman" panose="02020603050405020304" pitchFamily="18" charset="0"/>
              </a:rPr>
              <a:t>This budgeting method is easy to understand, encourages balanced spending, and helps foster financial discipline and awareness.</a:t>
            </a:r>
            <a:endParaRPr lang="en-GB" sz="3800" kern="100" dirty="0">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800" kern="100" dirty="0">
                <a:effectLst/>
                <a:latin typeface="Arial Narrow" panose="020B0606020202030204" pitchFamily="34" charset="0"/>
                <a:ea typeface="Aptos" panose="020B0004020202020204" pitchFamily="34" charset="0"/>
                <a:cs typeface="Times New Roman" panose="02020603050405020304" pitchFamily="18" charset="0"/>
              </a:rPr>
              <a:t>To adopt the 50/30/20 rule, track your income, categorize expenses, and adjust for variable income when necessary.</a:t>
            </a:r>
            <a:endParaRPr lang="en-GB" sz="3800" kern="100" dirty="0">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800" kern="100" dirty="0">
                <a:effectLst/>
                <a:latin typeface="Arial Narrow" panose="020B0606020202030204" pitchFamily="34" charset="0"/>
                <a:ea typeface="Aptos" panose="020B0004020202020204" pitchFamily="34" charset="0"/>
                <a:cs typeface="Times New Roman" panose="02020603050405020304" pitchFamily="18" charset="0"/>
              </a:rPr>
              <a:t>The rule may not suit everyone. Alternatives such as the zero-based budget or 80/20 method could be a better fit, depending on your financial situation.</a:t>
            </a:r>
            <a:endParaRPr lang="en-GB" sz="3800" kern="100" dirty="0">
              <a:effectLst/>
              <a:latin typeface="Arial Narrow" panose="020B0606020202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3800" kern="100" dirty="0">
                <a:effectLst/>
                <a:latin typeface="Arial Narrow" panose="020B0606020202030204" pitchFamily="34" charset="0"/>
                <a:ea typeface="Aptos" panose="020B0004020202020204" pitchFamily="34" charset="0"/>
                <a:cs typeface="Times New Roman" panose="02020603050405020304" pitchFamily="18" charset="0"/>
              </a:rPr>
              <a:t>In a world where financial decisions may sometimes feel overwhelming, the 50/30/20 rule provides a budgeting method that encourages responsible spending while allowing you to save.</a:t>
            </a:r>
            <a:endParaRPr lang="en-GB" sz="3800" kern="100" dirty="0">
              <a:effectLst/>
              <a:latin typeface="Arial Narrow" panose="020B0606020202030204" pitchFamily="34" charset="0"/>
              <a:ea typeface="Aptos" panose="020B0004020202020204" pitchFamily="34" charset="0"/>
              <a:cs typeface="Times New Roman" panose="02020603050405020304" pitchFamily="18" charset="0"/>
            </a:endParaRPr>
          </a:p>
          <a:p>
            <a:r>
              <a:rPr lang="en-GB" sz="3800" dirty="0">
                <a:effectLst/>
                <a:latin typeface="Arial Narrow" panose="020B0606020202030204" pitchFamily="34" charset="0"/>
                <a:ea typeface="Aptos" panose="020B0004020202020204" pitchFamily="34" charset="0"/>
                <a:cs typeface="Times New Roman" panose="02020603050405020304" pitchFamily="18" charset="0"/>
              </a:rPr>
              <a:t>Whether you're aiming to save for a major purchase, pay off debt, or simply take control of your finances, this budgeting system offers a balanced approach to ensure that both your financial needs and desires are met.</a:t>
            </a:r>
            <a:endParaRPr lang="en-US" sz="6700" b="1" dirty="0">
              <a:solidFill>
                <a:srgbClr val="202124"/>
              </a:solidFill>
              <a:latin typeface="Arial Narrow" panose="020B0606020202030204" pitchFamily="34"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solidFill>
                <a:schemeClr val="accent2"/>
              </a:solidFill>
            </a:endParaRPr>
          </a:p>
        </p:txBody>
      </p:sp>
      <p:sp>
        <p:nvSpPr>
          <p:cNvPr id="3" name="Content Placeholder 2"/>
          <p:cNvSpPr>
            <a:spLocks noGrp="1"/>
          </p:cNvSpPr>
          <p:nvPr>
            <p:ph idx="1"/>
          </p:nvPr>
        </p:nvSpPr>
        <p:spPr/>
        <p:txBody>
          <a:bodyPr>
            <a:normAutofit/>
          </a:bodyPr>
          <a:lstStyle/>
          <a:p>
            <a:pPr algn="ctr"/>
            <a:endParaRPr lang="en-US" sz="4000" b="1" dirty="0">
              <a:solidFill>
                <a:srgbClr val="202124"/>
              </a:solidFill>
              <a:effectLst/>
              <a:latin typeface="Arial" panose="020B0604020202020204" pitchFamily="34" charset="0"/>
              <a:ea typeface="Times New Roman" panose="02020603050405020304" pitchFamily="18" charset="0"/>
            </a:endParaRPr>
          </a:p>
          <a:p>
            <a:pPr marL="0" indent="0">
              <a:buNone/>
            </a:pPr>
            <a:endParaRPr lang="en-US" sz="4000" b="1" dirty="0">
              <a:solidFill>
                <a:srgbClr val="202124"/>
              </a:solidFill>
              <a:latin typeface="Arial" panose="020B0604020202020204" pitchFamily="34" charset="0"/>
              <a:ea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62946" y="74543"/>
            <a:ext cx="6033054" cy="6708913"/>
          </a:xfrm>
          <a:prstGeom prst="rect">
            <a:avLst/>
          </a:prstGeom>
        </p:spPr>
      </p:pic>
      <p:pic>
        <p:nvPicPr>
          <p:cNvPr id="5" name="Picture 4"/>
          <p:cNvPicPr>
            <a:picLocks noChangeAspect="1"/>
          </p:cNvPicPr>
          <p:nvPr/>
        </p:nvPicPr>
        <p:blipFill>
          <a:blip r:embed="rId2"/>
          <a:stretch>
            <a:fillRect/>
          </a:stretch>
        </p:blipFill>
        <p:spPr>
          <a:xfrm>
            <a:off x="6142566" y="63361"/>
            <a:ext cx="6049434" cy="6715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rPr>
              <a:t>Wesley’s sermon on money</a:t>
            </a:r>
            <a:br>
              <a:rPr lang="en-GB" sz="36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endParaRPr lang="en-US" sz="3600" b="1" dirty="0">
              <a:solidFill>
                <a:srgbClr val="202124"/>
              </a:solidFill>
              <a:latin typeface="Arial" panose="020B0604020202020204" pitchFamily="34" charset="0"/>
              <a:ea typeface="Times New Roman" panose="02020603050405020304" pitchFamily="18" charset="0"/>
            </a:endParaRPr>
          </a:p>
          <a:p>
            <a:pPr marL="0" indent="0">
              <a:lnSpc>
                <a:spcPct val="107000"/>
              </a:lnSpc>
              <a:spcAft>
                <a:spcPts val="800"/>
              </a:spcAft>
              <a:buNone/>
            </a:pPr>
            <a:r>
              <a:rPr lang="en-GB" sz="4800" kern="100" dirty="0">
                <a:effectLst/>
                <a:latin typeface="Aptos" panose="020B0004020202020204" pitchFamily="34" charset="0"/>
                <a:ea typeface="Aptos" panose="020B0004020202020204" pitchFamily="34" charset="0"/>
                <a:cs typeface="Times New Roman" panose="02020603050405020304" pitchFamily="18" charset="0"/>
              </a:rPr>
              <a:t>1. </a:t>
            </a:r>
            <a:r>
              <a:rPr lang="en-GB" sz="4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
              </a:rPr>
              <a:t>Gain all you can</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4800" kern="100" dirty="0">
                <a:effectLst/>
                <a:latin typeface="Aptos" panose="020B0004020202020204" pitchFamily="34" charset="0"/>
                <a:ea typeface="Aptos" panose="020B0004020202020204" pitchFamily="34" charset="0"/>
                <a:cs typeface="Times New Roman" panose="02020603050405020304" pitchFamily="18" charset="0"/>
              </a:rPr>
              <a:t>2. </a:t>
            </a:r>
            <a:r>
              <a:rPr lang="en-GB" sz="4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Save all you can</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4800" kern="100" dirty="0">
                <a:effectLst/>
                <a:latin typeface="Aptos" panose="020B0004020202020204" pitchFamily="34" charset="0"/>
                <a:ea typeface="Aptos" panose="020B0004020202020204" pitchFamily="34" charset="0"/>
                <a:cs typeface="Times New Roman" panose="02020603050405020304" pitchFamily="18" charset="0"/>
              </a:rPr>
              <a:t>3. </a:t>
            </a:r>
            <a:r>
              <a:rPr lang="en-GB" sz="4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Give all you can</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solidFill>
                <a:schemeClr val="accent2"/>
              </a:solidFill>
            </a:endParaRPr>
          </a:p>
        </p:txBody>
      </p:sp>
      <p:sp>
        <p:nvSpPr>
          <p:cNvPr id="3" name="Content Placeholder 2"/>
          <p:cNvSpPr>
            <a:spLocks noGrp="1"/>
          </p:cNvSpPr>
          <p:nvPr>
            <p:ph idx="1"/>
          </p:nvPr>
        </p:nvSpPr>
        <p:spPr/>
        <p:txBody>
          <a:bodyPr>
            <a:normAutofit/>
          </a:bodyPr>
          <a:lstStyle/>
          <a:p>
            <a:pPr algn="ctr"/>
            <a:endParaRPr lang="en-US" sz="4000" b="1" dirty="0">
              <a:solidFill>
                <a:srgbClr val="202124"/>
              </a:solidFill>
              <a:effectLst/>
              <a:latin typeface="Arial" panose="020B0604020202020204" pitchFamily="34" charset="0"/>
              <a:ea typeface="Times New Roman" panose="02020603050405020304" pitchFamily="18" charset="0"/>
            </a:endParaRPr>
          </a:p>
          <a:p>
            <a:pPr algn="ctr"/>
            <a:endParaRPr lang="en-US" sz="4000" b="1" dirty="0">
              <a:solidFill>
                <a:srgbClr val="202124"/>
              </a:solidFill>
              <a:latin typeface="Arial" panose="020B0604020202020204" pitchFamily="34" charset="0"/>
              <a:ea typeface="Times New Roman" panose="02020603050405020304" pitchFamily="18" charset="0"/>
            </a:endParaRPr>
          </a:p>
          <a:p>
            <a:pPr marL="0" indent="0" algn="ctr">
              <a:buNone/>
            </a:pPr>
            <a:r>
              <a:rPr lang="en-US" sz="4000" b="1" dirty="0">
                <a:solidFill>
                  <a:srgbClr val="202124"/>
                </a:solidFill>
                <a:effectLst/>
                <a:latin typeface="Arial" panose="020B0604020202020204" pitchFamily="34" charset="0"/>
                <a:ea typeface="Times New Roman" panose="02020603050405020304" pitchFamily="18" charset="0"/>
              </a:rPr>
              <a:t>GOD’S WAY OF MANAGING MONEY?</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pPr>
              <a:lnSpc>
                <a:spcPct val="90000"/>
              </a:lnSpc>
            </a:pPr>
            <a:r>
              <a:rPr lang="en-ZA" b="1">
                <a:effectLst/>
                <a:latin typeface="Bookman Old Style" panose="02050604050505020204" pitchFamily="18" charset="0"/>
                <a:ea typeface="Times New Roman" panose="02020603050405020304" pitchFamily="18" charset="0"/>
                <a:cs typeface="Times New Roman" panose="02020603050405020304" pitchFamily="18" charset="0"/>
              </a:rPr>
              <a:t>Money Management in the Bible – Trust in the Lord in managing resources</a:t>
            </a:r>
            <a:endParaRPr lang="en-US"/>
          </a:p>
        </p:txBody>
      </p:sp>
      <p:sp>
        <p:nvSpPr>
          <p:cNvPr id="11" name="Isosceles Triangle 10"/>
          <p:cNvSpPr>
            <a:spLocks noGrp="1" noRot="1" noChangeAspect="1" noMove="1" noResize="1" noEditPoints="1" noAdjustHandles="1" noChangeArrowheads="1" noChangeShapeType="1" noTextEdit="1"/>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p:cNvSpPr>
            <a:spLocks noGrp="1" noRot="1" noChangeAspect="1" noMove="1" noResize="1" noEditPoints="1" noAdjustHandles="1" noChangeArrowheads="1" noChangeShapeType="1" noTextEdit="1"/>
          </p:cNvSpPr>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noGrp="1" noRot="1" noChangeAspect="1" noMove="1" noResize="1" noEditPoints="1" noAdjustHandles="1" noChangeArrowheads="1" noChangeShapeType="1"/>
          </p:cNvCxnSpPr>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p:cNvSpPr>
            <a:spLocks noGrp="1" noRot="1" noChangeAspect="1" noMove="1" noResize="1" noEditPoints="1" noAdjustHandles="1" noChangeArrowheads="1" noChangeShapeType="1" noTextEdit="1"/>
          </p:cNvSpPr>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p:cNvSpPr>
            <a:spLocks noGrp="1" noRot="1" noChangeAspect="1" noMove="1" noResize="1" noEditPoints="1" noAdjustHandles="1" noChangeArrowheads="1" noChangeShapeType="1" noTextEdit="1"/>
          </p:cNvSpPr>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p:cNvSpPr>
            <a:spLocks noGrp="1" noRot="1" noChangeAspect="1" noMove="1" noResize="1" noEditPoints="1" noAdjustHandles="1" noChangeArrowheads="1" noChangeShapeType="1" noTextEdit="1"/>
          </p:cNvSpPr>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p:cNvSpPr>
            <a:spLocks noGrp="1" noRot="1" noChangeAspect="1" noMove="1" noResize="1" noEditPoints="1" noAdjustHandles="1" noChangeArrowheads="1" noChangeShapeType="1" noTextEdit="1"/>
          </p:cNvSpPr>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a:spLocks noGrp="1" noRot="1" noChangeAspect="1" noMove="1" noResize="1" noEditPoints="1" noAdjustHandles="1" noChangeArrowheads="1" noChangeShapeType="1" noTextEdit="1"/>
          </p:cNvSpPr>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77334" y="609600"/>
            <a:ext cx="3843375" cy="5175624"/>
          </a:xfrm>
        </p:spPr>
        <p:txBody>
          <a:bodyPr anchor="ctr">
            <a:normAutofit/>
          </a:bodyPr>
          <a:lstStyle/>
          <a:p>
            <a:r>
              <a:rPr lang="en-ZA" b="1">
                <a:solidFill>
                  <a:schemeClr val="tx1">
                    <a:lumMod val="85000"/>
                    <a:lumOff val="1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Money Management in the Bible - Budgeting</a:t>
            </a:r>
            <a:endParaRPr lang="en-US">
              <a:solidFill>
                <a:schemeClr val="tx1">
                  <a:lumMod val="85000"/>
                  <a:lumOff val="15000"/>
                </a:schemeClr>
              </a:solidFill>
            </a:endParaRPr>
          </a:p>
        </p:txBody>
      </p:sp>
      <p:sp>
        <p:nvSpPr>
          <p:cNvPr id="26" name="Freeform: Shape 25"/>
          <p:cNvSpPr>
            <a:spLocks noGrp="1" noRot="1" noChangeAspect="1" noMove="1" noResize="1" noEditPoints="1" noAdjustHandles="1" noChangeArrowheads="1" noChangeShapeType="1" noTextEdit="1"/>
          </p:cNvSpPr>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116084" y="609601"/>
            <a:ext cx="5511296" cy="5175624"/>
          </a:xfrm>
        </p:spPr>
        <p:txBody>
          <a:bodyPr anchor="ctr">
            <a:normAutofit fontScale="70000" lnSpcReduction="20000"/>
          </a:bodyPr>
          <a:lstStyle/>
          <a:p>
            <a:pPr fontAlgn="base">
              <a:spcAft>
                <a:spcPts val="1500"/>
              </a:spcAft>
            </a:pPr>
            <a:endParaRPr lang="en-ZA" sz="2600" b="1" dirty="0">
              <a:solidFill>
                <a:srgbClr val="FFFFFF"/>
              </a:solidFill>
              <a:latin typeface="Arial" panose="020B0604020202020204" pitchFamily="34" charset="0"/>
            </a:endParaRPr>
          </a:p>
          <a:p>
            <a:pPr fontAlgn="base">
              <a:spcAft>
                <a:spcPts val="1500"/>
              </a:spcAft>
            </a:pPr>
            <a:r>
              <a:rPr lang="en-ZA" sz="3100" b="1" dirty="0">
                <a:solidFill>
                  <a:schemeClr val="bg1"/>
                </a:solidFill>
                <a:latin typeface="Arial" panose="020B0604020202020204" pitchFamily="34" charset="0"/>
              </a:rPr>
              <a:t>Luke 14: 28 </a:t>
            </a:r>
            <a:r>
              <a:rPr lang="en-ZA" sz="3100" dirty="0">
                <a:solidFill>
                  <a:schemeClr val="bg1"/>
                </a:solidFill>
                <a:latin typeface="Arial" panose="020B0604020202020204" pitchFamily="34" charset="0"/>
              </a:rPr>
              <a:t>“But don’t begin until you count the cost. For who would begin construction of a building without first calculating the cost to see if there is enough money to finish it? Otherwise, you might complete only the foundation before running out of money, and then everyone would laugh at you. They would say, ‘There’s the person who started that building and couldn’t afford to finish it!”</a:t>
            </a:r>
            <a:endParaRPr lang="en-ZA" sz="3100" dirty="0">
              <a:solidFill>
                <a:schemeClr val="bg1"/>
              </a:solidFill>
              <a:latin typeface="Arial" panose="020B0604020202020204" pitchFamily="34" charset="0"/>
            </a:endParaRPr>
          </a:p>
          <a:p>
            <a:pPr fontAlgn="base">
              <a:spcAft>
                <a:spcPts val="1500"/>
              </a:spcAft>
            </a:pPr>
            <a:r>
              <a:rPr lang="en-GB" sz="3100" b="1" dirty="0">
                <a:solidFill>
                  <a:schemeClr val="bg1"/>
                </a:solidFill>
                <a:latin typeface="Arial" panose="020B0604020202020204" pitchFamily="34" charset="0"/>
              </a:rPr>
              <a:t>Proverbs 24: 27 </a:t>
            </a:r>
            <a:r>
              <a:rPr lang="en-GB" sz="3100" dirty="0">
                <a:solidFill>
                  <a:schemeClr val="bg1"/>
                </a:solidFill>
                <a:latin typeface="Arial" panose="020B0604020202020204" pitchFamily="34" charset="0"/>
              </a:rPr>
              <a:t>"Prepare your work outside; get everything ready for yourself in the field, and after that build your house.”</a:t>
            </a:r>
            <a:endParaRPr lang="en-GB" sz="3100" dirty="0">
              <a:solidFill>
                <a:schemeClr val="bg1"/>
              </a:solidFill>
              <a:latin typeface="Arial" panose="020B0604020202020204" pitchFamily="34" charset="0"/>
            </a:endParaRPr>
          </a:p>
          <a:p>
            <a:pPr marL="0" indent="0" fontAlgn="base">
              <a:spcAft>
                <a:spcPts val="1500"/>
              </a:spcAft>
              <a:buNone/>
            </a:pPr>
            <a:endParaRPr lang="en-GB"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spcAft>
                <a:spcPts val="800"/>
              </a:spcAft>
              <a:buNone/>
            </a:pPr>
            <a:endParaRPr lang="en-ZA" dirty="0">
              <a:solidFill>
                <a:srgbClr val="FFFFFF"/>
              </a:solidFill>
              <a:effectLst/>
              <a:latin typeface="inherit"/>
              <a:ea typeface="Times New Roman" panose="02020603050405020304" pitchFamily="18" charset="0"/>
              <a:cs typeface="Times New Roman" panose="02020603050405020304" pitchFamily="18" charset="0"/>
            </a:endParaRPr>
          </a:p>
          <a:p>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pPr>
              <a:lnSpc>
                <a:spcPct val="90000"/>
              </a:lnSpc>
            </a:pPr>
            <a:r>
              <a:rPr lang="en-ZA" sz="2500" b="1">
                <a:effectLst/>
                <a:latin typeface="Bookman Old Style" panose="02050604050505020204" pitchFamily="18" charset="0"/>
                <a:ea typeface="Times New Roman" panose="02020603050405020304" pitchFamily="18" charset="0"/>
                <a:cs typeface="Times New Roman" panose="02020603050405020304" pitchFamily="18" charset="0"/>
              </a:rPr>
              <a:t>Money Management in the Bible – Reserve Funds</a:t>
            </a:r>
            <a:endParaRPr lang="en-US" sz="2500"/>
          </a:p>
        </p:txBody>
      </p:sp>
      <p:sp>
        <p:nvSpPr>
          <p:cNvPr id="3" name="Content Placeholder 2"/>
          <p:cNvSpPr>
            <a:spLocks noGrp="1"/>
          </p:cNvSpPr>
          <p:nvPr>
            <p:ph idx="1"/>
          </p:nvPr>
        </p:nvSpPr>
        <p:spPr>
          <a:xfrm>
            <a:off x="5209563" y="1739349"/>
            <a:ext cx="5524698" cy="4721086"/>
          </a:xfrm>
        </p:spPr>
        <p:txBody>
          <a:bodyPr>
            <a:normAutofit fontScale="92500" lnSpcReduction="20000"/>
          </a:bodyPr>
          <a:lstStyle/>
          <a:p>
            <a:pPr>
              <a:lnSpc>
                <a:spcPct val="90000"/>
              </a:lnSpc>
            </a:pPr>
            <a:r>
              <a:rPr lang="en-GB" sz="2400" b="1" dirty="0">
                <a:latin typeface="Arial" panose="020B0604020202020204" pitchFamily="34" charset="0"/>
              </a:rPr>
              <a:t>In Genesis 41:34-36, we read, </a:t>
            </a:r>
            <a:r>
              <a:rPr lang="en-GB" sz="2400" dirty="0">
                <a:latin typeface="Arial" panose="020B0604020202020204" pitchFamily="34" charset="0"/>
              </a:rPr>
              <a:t>"Let Pharaoh proceed to appoint overseers over the land and take one-fifth of the produce of the land of Egypt during the seven plentiful years. And let them gather all the food of these good years that are coming and store up grain under the authority of Pharaoh for food in the cities, and let them keep it. That food shall be a reserve for the land against the seven years of famine that are to occur in the land of Egypt, so that the land may not perish through the famine.”</a:t>
            </a:r>
            <a:endParaRPr lang="en-GB" sz="2400" dirty="0">
              <a:latin typeface="Arial" panose="020B0604020202020204" pitchFamily="34" charset="0"/>
            </a:endParaRPr>
          </a:p>
          <a:p>
            <a:pPr>
              <a:lnSpc>
                <a:spcPct val="90000"/>
              </a:lnSpc>
            </a:pPr>
            <a:r>
              <a:rPr lang="en-US" sz="2400" b="1" dirty="0">
                <a:latin typeface="Arial" panose="020B0604020202020204" pitchFamily="34" charset="0"/>
              </a:rPr>
              <a:t>Proverbs 6:6-8 says, </a:t>
            </a:r>
            <a:r>
              <a:rPr lang="en-US" sz="2400" dirty="0">
                <a:latin typeface="Arial" panose="020B0604020202020204" pitchFamily="34" charset="0"/>
              </a:rPr>
              <a:t>"Go to the ant, you sluggard; consider its ways and be wise! It has no commander, no overseer or ruler, yet it stores its provisions in summer and gathers its food at harvest"</a:t>
            </a:r>
            <a:endParaRPr lang="en-GB" sz="2400" dirty="0">
              <a:latin typeface="Arial" panose="020B0604020202020204" pitchFamily="34" charset="0"/>
            </a:endParaRPr>
          </a:p>
        </p:txBody>
      </p:sp>
      <p:pic>
        <p:nvPicPr>
          <p:cNvPr id="5" name="Picture 4"/>
          <p:cNvPicPr>
            <a:picLocks noChangeAspect="1"/>
          </p:cNvPicPr>
          <p:nvPr/>
        </p:nvPicPr>
        <p:blipFill>
          <a:blip r:embed="rId1"/>
          <a:srcRect l="30440" r="2531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p:cNvSpPr>
            <a:spLocks noGrp="1" noRot="1" noChangeAspect="1" noMove="1" noResize="1" noEditPoints="1" noAdjustHandles="1" noChangeArrowheads="1" noChangeShapeType="1" noTextEdit="1"/>
          </p:cNvSpPr>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noGrp="1" noRot="1" noChangeAspect="1" noMove="1" noResize="1" noEditPoints="1" noAdjustHandles="1" noChangeArrowheads="1" noChangeShapeType="1"/>
          </p:cNvCxnSpPr>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p:cNvSpPr>
            <a:spLocks noGrp="1" noRot="1" noChangeAspect="1" noMove="1" noResize="1" noEditPoints="1" noAdjustHandles="1" noChangeArrowheads="1" noChangeShapeType="1" noTextEdit="1"/>
          </p:cNvSpPr>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p:cNvSpPr>
            <a:spLocks noGrp="1" noRot="1" noChangeAspect="1" noMove="1" noResize="1" noEditPoints="1" noAdjustHandles="1" noChangeArrowheads="1" noChangeShapeType="1" noTextEdit="1"/>
          </p:cNvSpPr>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p:cNvSpPr>
            <a:spLocks noGrp="1" noRot="1" noChangeAspect="1" noMove="1" noResize="1" noEditPoints="1" noAdjustHandles="1" noChangeArrowheads="1" noChangeShapeType="1" noTextEdit="1"/>
          </p:cNvSpPr>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p:cNvSpPr>
            <a:spLocks noGrp="1" noRot="1" noChangeAspect="1" noMove="1" noResize="1" noEditPoints="1" noAdjustHandles="1" noChangeArrowheads="1" noChangeShapeType="1" noTextEdit="1"/>
          </p:cNvSpPr>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a:spLocks noGrp="1" noRot="1" noChangeAspect="1" noMove="1" noResize="1" noEditPoints="1" noAdjustHandles="1" noChangeArrowheads="1" noChangeShapeType="1" noTextEdit="1"/>
          </p:cNvSpPr>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77334" y="609600"/>
            <a:ext cx="3843375" cy="5175624"/>
          </a:xfrm>
        </p:spPr>
        <p:txBody>
          <a:bodyPr anchor="ctr">
            <a:normAutofit/>
          </a:bodyPr>
          <a:lstStyle/>
          <a:p>
            <a:r>
              <a:rPr lang="en-ZA" b="1">
                <a:solidFill>
                  <a:schemeClr val="tx1">
                    <a:lumMod val="85000"/>
                    <a:lumOff val="1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Money Management in the Bible – Stay away from bad debt</a:t>
            </a:r>
            <a:endParaRPr lang="en-US">
              <a:solidFill>
                <a:schemeClr val="tx1">
                  <a:lumMod val="85000"/>
                  <a:lumOff val="15000"/>
                </a:schemeClr>
              </a:solidFill>
            </a:endParaRPr>
          </a:p>
        </p:txBody>
      </p:sp>
      <p:sp>
        <p:nvSpPr>
          <p:cNvPr id="26" name="Freeform: Shape 25"/>
          <p:cNvSpPr>
            <a:spLocks noGrp="1" noRot="1" noChangeAspect="1" noMove="1" noResize="1" noEditPoints="1" noAdjustHandles="1" noChangeArrowheads="1" noChangeShapeType="1" noTextEdit="1"/>
          </p:cNvSpPr>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116084" y="609601"/>
            <a:ext cx="5511296" cy="5602356"/>
          </a:xfrm>
        </p:spPr>
        <p:txBody>
          <a:bodyPr anchor="ctr">
            <a:normAutofit lnSpcReduction="10000"/>
          </a:bodyPr>
          <a:lstStyle/>
          <a:p>
            <a:pPr>
              <a:lnSpc>
                <a:spcPct val="90000"/>
              </a:lnSpc>
            </a:pPr>
            <a:r>
              <a:rPr lang="en-ZA" sz="4000" b="1" dirty="0">
                <a:solidFill>
                  <a:schemeClr val="bg1"/>
                </a:solidFill>
                <a:effectLst/>
                <a:latin typeface="Arial" panose="020B0604020202020204" pitchFamily="34" charset="0"/>
                <a:ea typeface="Times New Roman" panose="02020603050405020304" pitchFamily="18" charset="0"/>
              </a:rPr>
              <a:t>Romans 13:8 </a:t>
            </a:r>
            <a:endParaRPr lang="en-ZA" sz="4000" b="1" dirty="0">
              <a:solidFill>
                <a:schemeClr val="bg1"/>
              </a:solidFill>
              <a:effectLst/>
              <a:latin typeface="Arial" panose="020B0604020202020204" pitchFamily="34" charset="0"/>
              <a:ea typeface="Times New Roman" panose="02020603050405020304" pitchFamily="18" charset="0"/>
            </a:endParaRPr>
          </a:p>
          <a:p>
            <a:pPr>
              <a:lnSpc>
                <a:spcPct val="90000"/>
              </a:lnSpc>
            </a:pPr>
            <a:r>
              <a:rPr lang="en-ZA" sz="4000" dirty="0">
                <a:solidFill>
                  <a:schemeClr val="bg1"/>
                </a:solidFill>
                <a:effectLst/>
                <a:latin typeface="Arial" panose="020B0604020202020204" pitchFamily="34" charset="0"/>
                <a:ea typeface="Times New Roman" panose="02020603050405020304" pitchFamily="18" charset="0"/>
              </a:rPr>
              <a:t>Let no debt remain outstanding except the continuing debt to love on another.</a:t>
            </a:r>
            <a:endParaRPr lang="en-ZA" sz="4000" dirty="0">
              <a:solidFill>
                <a:schemeClr val="bg1"/>
              </a:solidFill>
              <a:effectLst/>
              <a:latin typeface="Arial" panose="020B0604020202020204" pitchFamily="34" charset="0"/>
              <a:ea typeface="Times New Roman" panose="02020603050405020304" pitchFamily="18" charset="0"/>
            </a:endParaRPr>
          </a:p>
          <a:p>
            <a:pPr>
              <a:lnSpc>
                <a:spcPct val="90000"/>
              </a:lnSpc>
            </a:pPr>
            <a:r>
              <a:rPr lang="en-GB" sz="4000" b="1" dirty="0">
                <a:solidFill>
                  <a:schemeClr val="bg1"/>
                </a:solidFill>
                <a:latin typeface="Arial" panose="020B0604020202020204" pitchFamily="34" charset="0"/>
              </a:rPr>
              <a:t>Proverbs 22: 7 </a:t>
            </a:r>
            <a:endParaRPr lang="en-GB" sz="4000" b="1" dirty="0">
              <a:solidFill>
                <a:schemeClr val="bg1"/>
              </a:solidFill>
              <a:latin typeface="Arial" panose="020B0604020202020204" pitchFamily="34" charset="0"/>
            </a:endParaRPr>
          </a:p>
          <a:p>
            <a:pPr>
              <a:lnSpc>
                <a:spcPct val="90000"/>
              </a:lnSpc>
            </a:pPr>
            <a:r>
              <a:rPr lang="en-GB" sz="4000" dirty="0">
                <a:solidFill>
                  <a:schemeClr val="bg1"/>
                </a:solidFill>
                <a:latin typeface="Arial" panose="020B0604020202020204" pitchFamily="34" charset="0"/>
              </a:rPr>
              <a:t>“The rich rules over the poor, And the borrower is the slave of the lender.”</a:t>
            </a:r>
            <a:endParaRPr lang="en-GB" sz="4000" dirty="0">
              <a:solidFill>
                <a:schemeClr val="bg1"/>
              </a:solidFill>
              <a:latin typeface="Arial" panose="020B0604020202020204" pitchFamily="34" charset="0"/>
            </a:endParaRPr>
          </a:p>
          <a:p>
            <a:pPr>
              <a:lnSpc>
                <a:spcPct val="90000"/>
              </a:lnSpc>
            </a:pPr>
            <a:endParaRPr lang="en-ZA" dirty="0">
              <a:solidFill>
                <a:srgbClr val="FFFFFF"/>
              </a:solidFill>
              <a:effectLst/>
              <a:latin typeface="Arial" panose="020B0604020202020204" pitchFamily="34" charset="0"/>
              <a:ea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0" y="-8467"/>
            <a:ext cx="12192000" cy="6866467"/>
            <a:chOff x="0" y="-8467"/>
            <a:chExt cx="12192000" cy="6866467"/>
          </a:xfrm>
        </p:grpSpPr>
        <p:cxnSp>
          <p:nvCxnSpPr>
            <p:cNvPr id="11" name="Straight Connector 10"/>
            <p:cNvCxnSpPr/>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 name="Subtitle 2"/>
          <p:cNvSpPr>
            <a:spLocks noGrp="1"/>
          </p:cNvSpPr>
          <p:nvPr>
            <p:ph type="subTitle" idx="1"/>
          </p:nvPr>
        </p:nvSpPr>
        <p:spPr>
          <a:xfrm>
            <a:off x="1507067" y="4050833"/>
            <a:ext cx="7766936" cy="1096899"/>
          </a:xfrm>
        </p:spPr>
        <p:txBody>
          <a:bodyPr>
            <a:normAutofit/>
          </a:bodyPr>
          <a:lstStyle/>
          <a:p>
            <a:endParaRPr lang="en-US" dirty="0">
              <a:solidFill>
                <a:schemeClr val="tx1"/>
              </a:solidFill>
            </a:endParaRPr>
          </a:p>
          <a:p>
            <a:r>
              <a:rPr lang="en-US" sz="2800" b="1" dirty="0">
                <a:solidFill>
                  <a:schemeClr val="tx1"/>
                </a:solidFill>
              </a:rPr>
              <a:t>MCSA GENERAL TREASURER</a:t>
            </a:r>
            <a:endParaRPr lang="en-US" sz="2800" b="1" dirty="0">
              <a:solidFill>
                <a:schemeClr val="tx1"/>
              </a:solidFill>
            </a:endParaRPr>
          </a:p>
        </p:txBody>
      </p:sp>
      <p:sp>
        <p:nvSpPr>
          <p:cNvPr id="2" name="Title 1"/>
          <p:cNvSpPr>
            <a:spLocks noGrp="1"/>
          </p:cNvSpPr>
          <p:nvPr>
            <p:ph type="ctrTitle"/>
          </p:nvPr>
        </p:nvSpPr>
        <p:spPr>
          <a:xfrm>
            <a:off x="1507067" y="2404534"/>
            <a:ext cx="7766936" cy="1646302"/>
          </a:xfrm>
        </p:spPr>
        <p:txBody>
          <a:bodyPr>
            <a:normAutofit/>
          </a:bodyPr>
          <a:lstStyle/>
          <a:p>
            <a:r>
              <a:rPr lang="en-US" dirty="0"/>
              <a:t>RANNOI SEDUMO</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noGrp="1" noRot="1" noChangeAspect="1" noMove="1" noResize="1" noEditPoints="1" noAdjustHandles="1" noChangeArrowheads="1" noChangeShapeType="1"/>
          </p:cNvCxnSpPr>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p:cNvSpPr>
            <a:spLocks noGrp="1" noRot="1" noChangeAspect="1" noMove="1" noResize="1" noEditPoints="1" noAdjustHandles="1" noChangeArrowheads="1" noChangeShapeType="1" noTextEdit="1"/>
          </p:cNvSpPr>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p:cNvSpPr>
            <a:spLocks noGrp="1" noRot="1" noChangeAspect="1" noMove="1" noResize="1" noEditPoints="1" noAdjustHandles="1" noChangeArrowheads="1" noChangeShapeType="1" noTextEdit="1"/>
          </p:cNvSpPr>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p:cNvSpPr>
            <a:spLocks noGrp="1" noRot="1" noChangeAspect="1" noMove="1" noResize="1" noEditPoints="1" noAdjustHandles="1" noChangeArrowheads="1" noChangeShapeType="1" noTextEdit="1"/>
          </p:cNvSpPr>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p:cNvSpPr>
            <a:spLocks noGrp="1" noRot="1" noChangeAspect="1" noMove="1" noResize="1" noEditPoints="1" noAdjustHandles="1" noChangeArrowheads="1" noChangeShapeType="1" noTextEdit="1"/>
          </p:cNvSpPr>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a:spLocks noGrp="1" noRot="1" noChangeAspect="1" noMove="1" noResize="1" noEditPoints="1" noAdjustHandles="1" noChangeArrowheads="1" noChangeShapeType="1" noTextEdit="1"/>
          </p:cNvSpPr>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77334" y="609600"/>
            <a:ext cx="3843375" cy="5175624"/>
          </a:xfrm>
        </p:spPr>
        <p:txBody>
          <a:bodyPr anchor="ctr">
            <a:normAutofit/>
          </a:bodyPr>
          <a:lstStyle/>
          <a:p>
            <a:r>
              <a:rPr lang="en-ZA" b="1" dirty="0">
                <a:solidFill>
                  <a:schemeClr val="tx1">
                    <a:lumMod val="85000"/>
                    <a:lumOff val="1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Money Management in the Bible – </a:t>
            </a:r>
            <a:r>
              <a:rPr lang="en-ZA" b="1" dirty="0">
                <a:solidFill>
                  <a:schemeClr val="tx1">
                    <a:lumMod val="85000"/>
                    <a:lumOff val="15000"/>
                  </a:schemeClr>
                </a:solidFill>
                <a:latin typeface="Bookman Old Style" panose="02050604050505020204" pitchFamily="18" charset="0"/>
                <a:ea typeface="Times New Roman" panose="02020603050405020304" pitchFamily="18" charset="0"/>
                <a:cs typeface="Times New Roman" panose="02020603050405020304" pitchFamily="18" charset="0"/>
              </a:rPr>
              <a:t>Generational wealth</a:t>
            </a:r>
            <a:endParaRPr lang="en-US" dirty="0">
              <a:solidFill>
                <a:schemeClr val="tx1">
                  <a:lumMod val="85000"/>
                  <a:lumOff val="15000"/>
                </a:schemeClr>
              </a:solidFill>
            </a:endParaRPr>
          </a:p>
        </p:txBody>
      </p:sp>
      <p:sp>
        <p:nvSpPr>
          <p:cNvPr id="26" name="Freeform: Shape 25"/>
          <p:cNvSpPr>
            <a:spLocks noGrp="1" noRot="1" noChangeAspect="1" noMove="1" noResize="1" noEditPoints="1" noAdjustHandles="1" noChangeArrowheads="1" noChangeShapeType="1" noTextEdit="1"/>
          </p:cNvSpPr>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976417" y="609600"/>
            <a:ext cx="5650963" cy="5473147"/>
          </a:xfrm>
        </p:spPr>
        <p:txBody>
          <a:bodyPr anchor="ctr">
            <a:normAutofit fontScale="25000" lnSpcReduction="20000"/>
          </a:bodyPr>
          <a:lstStyle/>
          <a:p>
            <a:pPr fontAlgn="base">
              <a:spcAft>
                <a:spcPts val="1500"/>
              </a:spcAft>
            </a:pPr>
            <a:endParaRPr lang="en-ZA" sz="2600" b="1" dirty="0">
              <a:solidFill>
                <a:srgbClr val="FFFFFF"/>
              </a:solidFill>
              <a:latin typeface="Arial" panose="020B0604020202020204" pitchFamily="34" charset="0"/>
            </a:endParaRPr>
          </a:p>
          <a:p>
            <a:pPr>
              <a:lnSpc>
                <a:spcPct val="107000"/>
              </a:lnSpc>
              <a:spcAft>
                <a:spcPts val="800"/>
              </a:spcAft>
            </a:pPr>
            <a:r>
              <a:rPr lang="en-GB" sz="80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
              </a:rPr>
              <a:t>Proverbs 13:11</a:t>
            </a:r>
            <a:r>
              <a:rPr lang="en-GB" sz="8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ESV  </a:t>
            </a:r>
            <a:endParaRPr lang="en-GB"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9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Wealth gained hastily will dwindle, but whoever gathers little by little will increase it.</a:t>
            </a:r>
            <a:endParaRPr lang="en-GB" sz="9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80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2"/>
              </a:rPr>
              <a:t>Proverbs 13:22</a:t>
            </a:r>
            <a:r>
              <a:rPr lang="en-GB" sz="8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ESV  </a:t>
            </a:r>
            <a:endParaRPr lang="en-GB"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9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 good man leaves an inheritance to his children's children, but the sinner's wealth is laid up for the righteous.</a:t>
            </a:r>
            <a:endParaRPr lang="en-GB" sz="9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80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3"/>
              </a:rPr>
              <a:t>1 Timothy 5:8</a:t>
            </a:r>
            <a:r>
              <a:rPr lang="en-GB" sz="8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ESV  </a:t>
            </a:r>
            <a:endParaRPr lang="en-GB"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9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But if anyone does not provide for his relatives, and especially for members of his household, he has denied the faith and is worse than an unbeliever.</a:t>
            </a:r>
            <a:endParaRPr lang="en-GB" sz="9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fontAlgn="base">
              <a:spcAft>
                <a:spcPts val="1500"/>
              </a:spcAft>
              <a:buNone/>
            </a:pPr>
            <a:endParaRPr lang="en-GB"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spcAft>
                <a:spcPts val="800"/>
              </a:spcAft>
              <a:buNone/>
            </a:pPr>
            <a:endParaRPr lang="en-ZA" dirty="0">
              <a:solidFill>
                <a:srgbClr val="FFFFFF"/>
              </a:solidFill>
              <a:effectLst/>
              <a:latin typeface="inherit"/>
              <a:ea typeface="Times New Roman" panose="02020603050405020304" pitchFamily="18" charset="0"/>
              <a:cs typeface="Times New Roman" panose="02020603050405020304" pitchFamily="18" charset="0"/>
            </a:endParaRPr>
          </a:p>
          <a:p>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pPr>
              <a:lnSpc>
                <a:spcPct val="90000"/>
              </a:lnSpc>
            </a:pPr>
            <a:r>
              <a:rPr lang="en-ZA" sz="2500" b="1">
                <a:effectLst/>
                <a:latin typeface="Bookman Old Style" panose="02050604050505020204" pitchFamily="18" charset="0"/>
                <a:ea typeface="Times New Roman" panose="02020603050405020304" pitchFamily="18" charset="0"/>
                <a:cs typeface="Times New Roman" panose="02020603050405020304" pitchFamily="18" charset="0"/>
              </a:rPr>
              <a:t>Money Management in the Bible – Risk Management</a:t>
            </a:r>
            <a:endParaRPr lang="en-US" sz="2500"/>
          </a:p>
        </p:txBody>
      </p:sp>
      <p:sp>
        <p:nvSpPr>
          <p:cNvPr id="3" name="Content Placeholder 2"/>
          <p:cNvSpPr>
            <a:spLocks noGrp="1"/>
          </p:cNvSpPr>
          <p:nvPr>
            <p:ph idx="1"/>
          </p:nvPr>
        </p:nvSpPr>
        <p:spPr>
          <a:xfrm>
            <a:off x="5209563" y="2160589"/>
            <a:ext cx="4491028" cy="3880773"/>
          </a:xfrm>
        </p:spPr>
        <p:txBody>
          <a:bodyPr>
            <a:normAutofit fontScale="92500"/>
          </a:bodyPr>
          <a:lstStyle/>
          <a:p>
            <a:pPr marL="0" indent="0">
              <a:buNone/>
            </a:pPr>
            <a:r>
              <a:rPr lang="en-GB" sz="3500" b="1" dirty="0">
                <a:latin typeface="Arial" panose="020B0604020202020204" pitchFamily="34" charset="0"/>
              </a:rPr>
              <a:t>Ecclesiastes 11: 2</a:t>
            </a:r>
            <a:endParaRPr lang="en-GB" sz="3500" b="1" dirty="0">
              <a:latin typeface="Arial" panose="020B0604020202020204" pitchFamily="34" charset="0"/>
            </a:endParaRPr>
          </a:p>
          <a:p>
            <a:pPr marL="0" indent="0">
              <a:buNone/>
            </a:pPr>
            <a:endParaRPr lang="en-GB" sz="3500" b="1" dirty="0">
              <a:latin typeface="Arial" panose="020B0604020202020204" pitchFamily="34" charset="0"/>
            </a:endParaRPr>
          </a:p>
          <a:p>
            <a:pPr marL="0" indent="0">
              <a:buNone/>
            </a:pPr>
            <a:r>
              <a:rPr lang="en-GB" sz="3500" dirty="0">
                <a:latin typeface="Arial" panose="020B0604020202020204" pitchFamily="34" charset="0"/>
              </a:rPr>
              <a:t>"Give a portion to seven, or even to eight, for you know not what disaster may happen on earth.”</a:t>
            </a:r>
            <a:endParaRPr lang="en-GB" sz="3500" dirty="0">
              <a:latin typeface="Arial" panose="020B0604020202020204" pitchFamily="34" charset="0"/>
            </a:endParaRPr>
          </a:p>
          <a:p>
            <a:pPr marL="0" indent="0">
              <a:buNone/>
            </a:pPr>
            <a:endParaRPr lang="en-ZA" dirty="0">
              <a:effectLst/>
              <a:latin typeface="Arial" panose="020B0604020202020204" pitchFamily="34" charset="0"/>
              <a:ea typeface="Times New Roman" panose="02020603050405020304" pitchFamily="18" charset="0"/>
            </a:endParaRPr>
          </a:p>
        </p:txBody>
      </p:sp>
      <p:pic>
        <p:nvPicPr>
          <p:cNvPr id="5" name="Picture 4" descr="World map made up of coins"/>
          <p:cNvPicPr>
            <a:picLocks noChangeAspect="1"/>
          </p:cNvPicPr>
          <p:nvPr/>
        </p:nvPicPr>
        <p:blipFill>
          <a:blip r:embed="rId1"/>
          <a:srcRect l="21967" r="19229"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p:cNvSpPr>
            <a:spLocks noGrp="1" noRot="1" noChangeAspect="1" noMove="1" noResize="1" noEditPoints="1" noAdjustHandles="1" noChangeArrowheads="1" noChangeShapeType="1" noTextEdit="1"/>
          </p:cNvSpPr>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Discussion and sharing</a:t>
            </a:r>
            <a:endParaRPr lang="en-ZA"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7882" y="291884"/>
            <a:ext cx="535690" cy="538110"/>
          </a:xfrm>
          <a:prstGeom prst="rect">
            <a:avLst/>
          </a:prstGeom>
        </p:spPr>
      </p:pic>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8272" y="1270000"/>
            <a:ext cx="3574791" cy="4213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ppt_w</p:attrName>
                                        </p:attrNameLst>
                                      </p:cBhvr>
                                      <p:tavLst>
                                        <p:tav tm="0" fmla="#ppt_w*sin(2.5*pi*$)">
                                          <p:val>
                                            <p:fltVal val="0"/>
                                          </p:val>
                                        </p:tav>
                                        <p:tav tm="100000">
                                          <p:val>
                                            <p:fltVal val="1"/>
                                          </p:val>
                                        </p:tav>
                                      </p:tavLst>
                                    </p:anim>
                                    <p:anim calcmode="lin" valueType="num">
                                      <p:cBhvr>
                                        <p:cTn id="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7882" y="291884"/>
            <a:ext cx="535690" cy="538110"/>
          </a:xfrm>
          <a:prstGeom prst="rect">
            <a:avLst/>
          </a:prstGeom>
        </p:spPr>
      </p:pic>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671" y="2290533"/>
            <a:ext cx="2729293" cy="18331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5272" y="5383200"/>
            <a:ext cx="8829333"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Contact information: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Rannoi Sedumo, Member of South African Institute of Professional Accountants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MCSA General Treasurer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Email address: </a:t>
            </a:r>
            <a:r>
              <a:rPr lang="en-US" b="1" dirty="0">
                <a:latin typeface="Arial" panose="020B0604020202020204" pitchFamily="34" charset="0"/>
                <a:cs typeface="Arial" panose="020B0604020202020204" pitchFamily="34" charset="0"/>
              </a:rPr>
              <a:t>rannoi@mco.org.za</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MCO office number: 011 615 1616</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6D9A667-FEF3-4772-B7D3-6A316756C695}"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b="1">
                <a:latin typeface="Constantia" panose="02030602050306030303" pitchFamily="18" charset="0"/>
              </a:rPr>
              <a:t>Topics</a:t>
            </a:r>
            <a:endParaRPr lang="en-US" sz="4400" b="1">
              <a:latin typeface="Constantia" panose="02030602050306030303" pitchFamily="18" charset="0"/>
            </a:endParaRPr>
          </a:p>
        </p:txBody>
      </p:sp>
      <p:grpSp>
        <p:nvGrpSpPr>
          <p:cNvPr id="11" name="Group 10"/>
          <p:cNvGrpSpPr>
            <a:grpSpLocks noGrp="1" noRot="1" noChangeAspect="1" noMove="1" noResize="1" noUngrp="1"/>
          </p:cNvGrpSpPr>
          <p:nvPr/>
        </p:nvGrpSpPr>
        <p:grpSpPr>
          <a:xfrm>
            <a:off x="1329267" y="-8467"/>
            <a:ext cx="4766733" cy="6866467"/>
            <a:chOff x="7425267" y="-8467"/>
            <a:chExt cx="4766733" cy="6866467"/>
          </a:xfrm>
        </p:grpSpPr>
        <p:cxnSp>
          <p:nvCxnSpPr>
            <p:cNvPr id="12" name="Straight Connector 11"/>
            <p:cNvCxnSpPr/>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p:cNvSpPr>
            <a:spLocks noGrp="1" noRot="1" noChangeAspect="1" noMove="1" noResize="1" noEditPoints="1" noAdjustHandles="1" noChangeArrowheads="1" noChangeShapeType="1" noTextEdit="1"/>
          </p:cNvSpPr>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Personal Financial Wellness</a:t>
            </a:r>
            <a:endParaRPr lang="en-US" dirty="0">
              <a:solidFill>
                <a:schemeClr val="accent2"/>
              </a:solidFill>
            </a:endParaRPr>
          </a:p>
        </p:txBody>
      </p:sp>
      <p:sp>
        <p:nvSpPr>
          <p:cNvPr id="4" name="Content Placeholder 3"/>
          <p:cNvSpPr>
            <a:spLocks noGrp="1"/>
          </p:cNvSpPr>
          <p:nvPr>
            <p:ph idx="1"/>
          </p:nvPr>
        </p:nvSpPr>
        <p:spPr>
          <a:xfrm>
            <a:off x="677334" y="2067339"/>
            <a:ext cx="8596668" cy="3974023"/>
          </a:xfrm>
        </p:spPr>
        <p:txBody>
          <a:bodyPr>
            <a:normAutofit/>
          </a:bodyPr>
          <a:lstStyle/>
          <a:p>
            <a:r>
              <a:rPr lang="en-US" sz="3600" dirty="0"/>
              <a:t>Wellness is a state.</a:t>
            </a:r>
            <a:endParaRPr lang="en-US" sz="3600" dirty="0"/>
          </a:p>
          <a:p>
            <a:r>
              <a:rPr lang="en-US" sz="3600" dirty="0"/>
              <a:t>If it is a state, then it must be measurable in some way.</a:t>
            </a:r>
            <a:endParaRPr lang="en-US" sz="3600" dirty="0"/>
          </a:p>
          <a:p>
            <a:r>
              <a:rPr lang="en-US" sz="3600" dirty="0"/>
              <a:t>If it is measurable, the state of wellness for different people will differ based on certain conditions.</a:t>
            </a:r>
            <a:endParaRPr lang="en-GB"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fontScale="90000"/>
          </a:bodyPr>
          <a:lstStyle/>
          <a:p>
            <a:pPr algn="ctr"/>
            <a:r>
              <a:rPr lang="en-US" sz="2400" b="1" dirty="0">
                <a:solidFill>
                  <a:srgbClr val="FF0000"/>
                </a:solidFill>
                <a:latin typeface="Arial" panose="020B0604020202020204" pitchFamily="34" charset="0"/>
                <a:cs typeface="Arial" panose="020B0604020202020204" pitchFamily="34" charset="0"/>
              </a:rPr>
              <a:t>What is Financial Wellbeing?</a:t>
            </a:r>
            <a:br>
              <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2"/>
              </a:solidFill>
            </a:endParaRPr>
          </a:p>
        </p:txBody>
      </p:sp>
      <p:sp>
        <p:nvSpPr>
          <p:cNvPr id="4" name="Content Placeholder 3"/>
          <p:cNvSpPr>
            <a:spLocks noGrp="1"/>
          </p:cNvSpPr>
          <p:nvPr>
            <p:ph idx="1"/>
          </p:nvPr>
        </p:nvSpPr>
        <p:spPr>
          <a:xfrm>
            <a:off x="677334" y="1192697"/>
            <a:ext cx="8596668" cy="4848666"/>
          </a:xfrm>
        </p:spPr>
        <p:txBody>
          <a:bodyPr>
            <a:normAutofit/>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Financial wellbeing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is different to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financial wealth</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While wealth might be about bank balances and net worth, wellbeing is about how the way you manage money affects your life overall.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It’s about being able to meet your financial obligations, be financially prepared for an unexpected event, able to save for future goals including retirement and having the financial freedom to make choices that allow you to enjoy life – now, in the future and under adverse circumstances.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Put simply, financial wellbeing 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Meeting your </a:t>
            </a:r>
            <a:r>
              <a:rPr lang="en-GB"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
              </a:rPr>
              <a:t>every day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finances and managing income, expenses and debt responsibly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Being prepared for a </a:t>
            </a:r>
            <a:r>
              <a:rPr lang="en-GB"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rainy day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and being able to bounce back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Managing your </a:t>
            </a:r>
            <a:r>
              <a:rPr lang="en-GB"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one day</a:t>
            </a:r>
            <a:r>
              <a:rPr lang="en-GB" sz="1800" dirty="0">
                <a:effectLst/>
                <a:latin typeface="Aptos" panose="020B0004020202020204" pitchFamily="34" charset="0"/>
                <a:ea typeface="Aptos" panose="020B0004020202020204" pitchFamily="34" charset="0"/>
                <a:cs typeface="Times New Roman" panose="02020603050405020304" pitchFamily="18" charset="0"/>
              </a:rPr>
              <a:t> finances to achieve medium and long-term goals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fontScale="90000"/>
          </a:bodyPr>
          <a:lstStyle/>
          <a:p>
            <a:pPr algn="ctr"/>
            <a:r>
              <a:rPr lang="en-US" sz="2400" b="1" dirty="0">
                <a:solidFill>
                  <a:srgbClr val="FF0000"/>
                </a:solidFill>
                <a:latin typeface="Arial" panose="020B0604020202020204" pitchFamily="34" charset="0"/>
                <a:cs typeface="Arial" panose="020B0604020202020204" pitchFamily="34" charset="0"/>
              </a:rPr>
              <a:t>Personal Financial Wellness</a:t>
            </a:r>
            <a:br>
              <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2"/>
              </a:solidFill>
            </a:endParaRPr>
          </a:p>
        </p:txBody>
      </p:sp>
      <p:graphicFrame>
        <p:nvGraphicFramePr>
          <p:cNvPr id="9" name="Content Placeholder 8"/>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fontScale="90000"/>
          </a:bodyPr>
          <a:lstStyle/>
          <a:p>
            <a:pPr algn="ctr"/>
            <a:r>
              <a:rPr lang="en-US" sz="2400" b="1" dirty="0">
                <a:solidFill>
                  <a:srgbClr val="FF0000"/>
                </a:solidFill>
                <a:latin typeface="Arial" panose="020B0604020202020204" pitchFamily="34" charset="0"/>
                <a:cs typeface="Arial" panose="020B0604020202020204" pitchFamily="34" charset="0"/>
              </a:rPr>
              <a:t>7 Reasons why money management is important</a:t>
            </a:r>
            <a:br>
              <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2"/>
              </a:solidFill>
            </a:endParaRPr>
          </a:p>
        </p:txBody>
      </p:sp>
      <p:pic>
        <p:nvPicPr>
          <p:cNvPr id="6" name="Content Placeholder 5"/>
          <p:cNvPicPr>
            <a:picLocks noGrp="1" noChangeAspect="1"/>
          </p:cNvPicPr>
          <p:nvPr>
            <p:ph idx="1"/>
          </p:nvPr>
        </p:nvPicPr>
        <p:blipFill>
          <a:blip r:embed="rId1"/>
          <a:stretch>
            <a:fillRect/>
          </a:stretch>
        </p:blipFill>
        <p:spPr>
          <a:xfrm>
            <a:off x="677334" y="1366345"/>
            <a:ext cx="4905145" cy="4507681"/>
          </a:xfrm>
          <a:prstGeom prst="rect">
            <a:avLst/>
          </a:prstGeom>
        </p:spPr>
      </p:pic>
      <p:sp>
        <p:nvSpPr>
          <p:cNvPr id="7" name="Rectangle 6"/>
          <p:cNvSpPr/>
          <p:nvPr/>
        </p:nvSpPr>
        <p:spPr>
          <a:xfrm>
            <a:off x="5655366" y="1366345"/>
            <a:ext cx="4691270" cy="45076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exactly is money management?</a:t>
            </a:r>
            <a:endPar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Money management is the skill of handling your finances effectively. It involves understanding your income sources, making smart spending decisions, setting aside funds for the future, and finding ways to grow your wealth.</a:t>
            </a:r>
            <a:endParaRPr lang="en-GB"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GB"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Good money management helps you meet your </a:t>
            </a:r>
            <a:r>
              <a:rPr lang="en-GB" b="1"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current needs </a:t>
            </a:r>
            <a:r>
              <a:rPr lang="en-GB"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while </a:t>
            </a:r>
            <a:r>
              <a:rPr lang="en-GB" b="1"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preparing for what’s ahead</a:t>
            </a:r>
            <a:r>
              <a:rPr lang="en-GB"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It’s about planning, developing strong saving habits, and being thoughtful with your spending to achieve your financial goals.</a:t>
            </a:r>
            <a:endParaRPr lang="en-GB" sz="11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fontScale="90000"/>
          </a:bodyPr>
          <a:lstStyle/>
          <a:p>
            <a:pPr algn="ctr"/>
            <a:r>
              <a:rPr lang="en-US" sz="2400" b="1" dirty="0">
                <a:solidFill>
                  <a:srgbClr val="FF0000"/>
                </a:solidFill>
                <a:latin typeface="Arial" panose="020B0604020202020204" pitchFamily="34" charset="0"/>
                <a:cs typeface="Arial" panose="020B0604020202020204" pitchFamily="34" charset="0"/>
              </a:rPr>
              <a:t>7 Reasons why money management is important</a:t>
            </a:r>
            <a:br>
              <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2"/>
              </a:solidFill>
            </a:endParaRPr>
          </a:p>
        </p:txBody>
      </p:sp>
      <p:sp>
        <p:nvSpPr>
          <p:cNvPr id="4" name="Content Placeholder 3"/>
          <p:cNvSpPr>
            <a:spLocks noGrp="1"/>
          </p:cNvSpPr>
          <p:nvPr>
            <p:ph idx="1"/>
          </p:nvPr>
        </p:nvSpPr>
        <p:spPr>
          <a:xfrm>
            <a:off x="677333" y="1232452"/>
            <a:ext cx="9301554" cy="5198165"/>
          </a:xfrm>
        </p:spPr>
        <p:txBody>
          <a:bodyPr>
            <a:normAutofit fontScale="77500" lnSpcReduction="20000"/>
          </a:bodyPr>
          <a:lstStyle/>
          <a:p>
            <a:pPr marL="0" indent="0">
              <a:lnSpc>
                <a:spcPct val="107000"/>
              </a:lnSpc>
              <a:spcAft>
                <a:spcPts val="800"/>
              </a:spcAft>
              <a:buNone/>
            </a:pPr>
            <a:r>
              <a:rPr lang="en-GB" b="1" dirty="0">
                <a:latin typeface="Aptos" panose="020B0004020202020204" pitchFamily="34" charset="0"/>
                <a:cs typeface="Times New Roman" panose="02020603050405020304" pitchFamily="18" charset="0"/>
              </a:rPr>
              <a:t>1. Financial Freedom</a:t>
            </a:r>
            <a:endParaRPr lang="en-GB" b="1" dirty="0">
              <a:latin typeface="Aptos" panose="020B0004020202020204" pitchFamily="34" charset="0"/>
              <a:cs typeface="Times New Roman" panose="02020603050405020304" pitchFamily="18" charset="0"/>
            </a:endParaRPr>
          </a:p>
          <a:p>
            <a:pPr marL="400050" lvl="1" indent="0">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a:latin typeface="Aptos" panose="020B0004020202020204" pitchFamily="34" charset="0"/>
                <a:cs typeface="Times New Roman" panose="02020603050405020304" pitchFamily="18" charset="0"/>
              </a:rPr>
              <a:t>Financial freedom means comfortable living and having a sustainable amount without relying on a pay day. It’s the ability to say “no” to unfulfilling work or “yes” to passion projects without fear of economic repercussions. </a:t>
            </a:r>
            <a:endParaRPr lang="en-GB" sz="1800" dirty="0">
              <a:latin typeface="Aptos" panose="020B0004020202020204" pitchFamily="34" charset="0"/>
              <a:cs typeface="Times New Roman" panose="02020603050405020304" pitchFamily="18" charset="0"/>
            </a:endParaRPr>
          </a:p>
          <a:p>
            <a:pPr marL="400050" lvl="1" indent="0">
              <a:lnSpc>
                <a:spcPct val="107000"/>
              </a:lnSpc>
              <a:spcAft>
                <a:spcPts val="800"/>
              </a:spcAft>
              <a:buNone/>
            </a:pPr>
            <a:r>
              <a:rPr lang="en-GB" sz="1800" dirty="0">
                <a:latin typeface="Aptos" panose="020B0004020202020204" pitchFamily="34" charset="0"/>
                <a:cs typeface="Times New Roman" panose="02020603050405020304" pitchFamily="18" charset="0"/>
              </a:rPr>
              <a:t>This freedom isn’t reserved for the ultra-wealthy; it’s achievable through smart money management practices. You’re not just surviving pay day to pay day — you’re building a future where money works for you, not against you.</a:t>
            </a:r>
            <a:endParaRPr lang="en-GB" sz="1800" dirty="0">
              <a:latin typeface="Aptos" panose="020B0004020202020204" pitchFamily="34" charset="0"/>
              <a:cs typeface="Times New Roman" panose="02020603050405020304" pitchFamily="18" charset="0"/>
            </a:endParaRPr>
          </a:p>
          <a:p>
            <a:pPr marL="0" indent="0">
              <a:lnSpc>
                <a:spcPct val="107000"/>
              </a:lnSpc>
              <a:spcAft>
                <a:spcPts val="800"/>
              </a:spcAft>
              <a:buNone/>
            </a:pPr>
            <a:r>
              <a:rPr lang="en-GB" b="1" dirty="0">
                <a:latin typeface="Aptos" panose="020B0004020202020204" pitchFamily="34" charset="0"/>
                <a:cs typeface="Times New Roman" panose="02020603050405020304" pitchFamily="18" charset="0"/>
              </a:rPr>
              <a:t>2. Stress Reduction </a:t>
            </a:r>
            <a:endParaRPr lang="en-GB" b="1" dirty="0">
              <a:latin typeface="Aptos" panose="020B0004020202020204" pitchFamily="34" charset="0"/>
              <a:cs typeface="Times New Roman" panose="02020603050405020304" pitchFamily="18" charset="0"/>
            </a:endParaRPr>
          </a:p>
          <a:p>
            <a:pPr marL="400050" lvl="1" indent="0">
              <a:lnSpc>
                <a:spcPct val="107000"/>
              </a:lnSpc>
              <a:spcAft>
                <a:spcPts val="800"/>
              </a:spcAft>
              <a:buNone/>
            </a:pPr>
            <a:r>
              <a:rPr lang="en-GB" sz="1800" dirty="0">
                <a:latin typeface="Aptos" panose="020B0004020202020204" pitchFamily="34" charset="0"/>
                <a:cs typeface="Times New Roman" panose="02020603050405020304" pitchFamily="18" charset="0"/>
              </a:rPr>
              <a:t>Financial stress often stems from uncertainty and lack of control. Questions about paying rent or affording unexpected repairs can plague your thoughts, leading to sleepless nights and strained relationships.</a:t>
            </a:r>
            <a:endParaRPr lang="en-GB" sz="1800" dirty="0">
              <a:latin typeface="Aptos" panose="020B0004020202020204" pitchFamily="34" charset="0"/>
              <a:cs typeface="Times New Roman" panose="02020603050405020304" pitchFamily="18" charset="0"/>
            </a:endParaRPr>
          </a:p>
          <a:p>
            <a:pPr marL="400050" lvl="1" indent="0">
              <a:lnSpc>
                <a:spcPct val="107000"/>
              </a:lnSpc>
              <a:spcAft>
                <a:spcPts val="800"/>
              </a:spcAft>
              <a:buNone/>
            </a:pPr>
            <a:r>
              <a:rPr lang="en-GB" sz="1800" dirty="0">
                <a:latin typeface="Aptos" panose="020B0004020202020204" pitchFamily="34" charset="0"/>
                <a:cs typeface="Times New Roman" panose="02020603050405020304" pitchFamily="18" charset="0"/>
              </a:rPr>
              <a:t> However, solid money management practices buffer against these worries, reducing anxiety and allowing you to focus on what truly matters in life.</a:t>
            </a:r>
            <a:endParaRPr lang="en-GB" sz="1800" dirty="0">
              <a:latin typeface="Aptos" panose="020B0004020202020204" pitchFamily="34" charset="0"/>
              <a:cs typeface="Times New Roman" panose="02020603050405020304" pitchFamily="18" charset="0"/>
            </a:endParaRPr>
          </a:p>
          <a:p>
            <a:pPr marL="0" indent="0">
              <a:lnSpc>
                <a:spcPct val="107000"/>
              </a:lnSpc>
              <a:spcAft>
                <a:spcPts val="800"/>
              </a:spcAft>
              <a:buNone/>
            </a:pPr>
            <a:r>
              <a:rPr lang="en-GB" b="1" dirty="0">
                <a:latin typeface="Aptos" panose="020B0004020202020204" pitchFamily="34" charset="0"/>
                <a:cs typeface="Times New Roman" panose="02020603050405020304" pitchFamily="18" charset="0"/>
              </a:rPr>
              <a:t>3. Goal Achievement </a:t>
            </a:r>
            <a:endParaRPr lang="en-GB" b="1" dirty="0">
              <a:latin typeface="Aptos" panose="020B0004020202020204" pitchFamily="34" charset="0"/>
              <a:cs typeface="Times New Roman" panose="02020603050405020304" pitchFamily="18" charset="0"/>
            </a:endParaRPr>
          </a:p>
          <a:p>
            <a:pPr marL="400050" lvl="1" indent="0">
              <a:lnSpc>
                <a:spcPct val="107000"/>
              </a:lnSpc>
              <a:spcAft>
                <a:spcPts val="800"/>
              </a:spcAft>
              <a:buNone/>
            </a:pPr>
            <a:r>
              <a:rPr lang="en-GB" sz="1800" dirty="0">
                <a:latin typeface="Aptos" panose="020B0004020202020204" pitchFamily="34" charset="0"/>
                <a:cs typeface="Times New Roman" panose="02020603050405020304" pitchFamily="18" charset="0"/>
              </a:rPr>
              <a:t>Whether it’s buying a home, starting a business, or travelling the world, proper money management turns dreams into achievable goals. </a:t>
            </a:r>
            <a:endParaRPr lang="en-GB" sz="1800" dirty="0">
              <a:latin typeface="Aptos" panose="020B0004020202020204" pitchFamily="34" charset="0"/>
              <a:cs typeface="Times New Roman" panose="02020603050405020304" pitchFamily="18" charset="0"/>
            </a:endParaRPr>
          </a:p>
          <a:p>
            <a:pPr marL="400050" lvl="1" indent="0">
              <a:buNone/>
            </a:pPr>
            <a:r>
              <a:rPr lang="en-GB" sz="1800" dirty="0">
                <a:latin typeface="Aptos" panose="020B0004020202020204" pitchFamily="34" charset="0"/>
                <a:cs typeface="Times New Roman" panose="02020603050405020304" pitchFamily="18" charset="0"/>
              </a:rPr>
              <a:t>Instead of viewing these aspirations as impossible, good financial practices help you calculate necessary savings, improve your credit score, and plan for major expenses. It provides a roadmap, helping you allocate resources efficiently towards your aspirations.</a:t>
            </a:r>
            <a:endParaRPr lang="en-GB" sz="1800" dirty="0">
              <a:latin typeface="Aptos" panose="020B000402020202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745"/>
          </a:xfrm>
        </p:spPr>
        <p:txBody>
          <a:bodyPr>
            <a:normAutofit fontScale="90000"/>
          </a:bodyPr>
          <a:lstStyle/>
          <a:p>
            <a:pPr algn="ctr"/>
            <a:r>
              <a:rPr lang="en-US" sz="2400" b="1" dirty="0">
                <a:solidFill>
                  <a:srgbClr val="FF0000"/>
                </a:solidFill>
                <a:latin typeface="Arial" panose="020B0604020202020204" pitchFamily="34" charset="0"/>
                <a:cs typeface="Arial" panose="020B0604020202020204" pitchFamily="34" charset="0"/>
              </a:rPr>
              <a:t>7 Reasons why money management is important</a:t>
            </a:r>
            <a:br>
              <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2"/>
              </a:solidFill>
            </a:endParaRPr>
          </a:p>
        </p:txBody>
      </p:sp>
      <p:sp>
        <p:nvSpPr>
          <p:cNvPr id="4" name="Content Placeholder 3"/>
          <p:cNvSpPr>
            <a:spLocks noGrp="1"/>
          </p:cNvSpPr>
          <p:nvPr>
            <p:ph idx="1"/>
          </p:nvPr>
        </p:nvSpPr>
        <p:spPr>
          <a:xfrm>
            <a:off x="677333" y="1202635"/>
            <a:ext cx="10384919" cy="5227982"/>
          </a:xfrm>
        </p:spPr>
        <p:txBody>
          <a:bodyPr>
            <a:normAutofit fontScale="92500" lnSpcReduction="10000"/>
          </a:bodyPr>
          <a:lstStyle/>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4. Emergency Preparedness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Life is unpredictable. A well-managed emergency fund acts as a financial airbag, cushioning the blow of sudden job loss, medical emergencies, or unforeseen repairs.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Financial readiness allows you to navigate these challenges rather than merely survive them.</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5. Improved Relationships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Money disputes are a leading cause of relationship strain. Couples who manage money well report higher relationship satisfaction. By managing finances wisely, you’re not just balancing books — you’re fostering trust and reducing conflicts in your personal life.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6. Wealth Building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Wealth building through money management isn’t about getting rich quickly. It’s about making consistent, informed decisions that compound over time. The impact extends beyond personal finance. It allows you to take calculated risks, like starting a business or changing careers.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It also enables you to capitalize on investment opportunities, turning income into long-term wealth.</a:t>
            </a:r>
            <a:endParaRPr lang="en-GB" sz="1200" dirty="0"/>
          </a:p>
        </p:txBody>
      </p:sp>
    </p:spTree>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E80000"/>
      </a:accent1>
      <a:accent2>
        <a:srgbClr val="FF0000"/>
      </a:accent2>
      <a:accent3>
        <a:srgbClr val="000000"/>
      </a:accent3>
      <a:accent4>
        <a:srgbClr val="7F7F7F"/>
      </a:accent4>
      <a:accent5>
        <a:srgbClr val="FF0000"/>
      </a:accent5>
      <a:accent6>
        <a:srgbClr val="E60000"/>
      </a:accent6>
      <a:hlink>
        <a:srgbClr val="FF0000"/>
      </a:hlink>
      <a:folHlink>
        <a:srgbClr val="EBEBE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8245</Words>
  <Application>WPS Presentation</Application>
  <PresentationFormat>Widescreen</PresentationFormat>
  <Paragraphs>145</Paragraphs>
  <Slides>23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SimSun</vt:lpstr>
      <vt:lpstr>Wingdings</vt:lpstr>
      <vt:lpstr>Wingdings 3</vt:lpstr>
      <vt:lpstr>Arial</vt:lpstr>
      <vt:lpstr>Constantia</vt:lpstr>
      <vt:lpstr>Calibri</vt:lpstr>
      <vt:lpstr>Times New Roman</vt:lpstr>
      <vt:lpstr>Aptos</vt:lpstr>
      <vt:lpstr>Segoe UI</vt:lpstr>
      <vt:lpstr>Symbol</vt:lpstr>
      <vt:lpstr>Trebuchet MS</vt:lpstr>
      <vt:lpstr>Microsoft YaHei</vt:lpstr>
      <vt:lpstr>Arial Unicode MS</vt:lpstr>
      <vt:lpstr>Arial Narrow</vt:lpstr>
      <vt:lpstr>Bookman Old Style</vt:lpstr>
      <vt:lpstr>inherit</vt:lpstr>
      <vt:lpstr>Segoe Print</vt:lpstr>
      <vt:lpstr>Facet</vt:lpstr>
      <vt:lpstr>The Methodist Church  of  Southern Africa</vt:lpstr>
      <vt:lpstr>RANNOI SEDUMO</vt:lpstr>
      <vt:lpstr>Topics</vt:lpstr>
      <vt:lpstr>Personal Financial Wellness</vt:lpstr>
      <vt:lpstr>What is Financial Wellbeing? </vt:lpstr>
      <vt:lpstr>Personal Financial Wellness </vt:lpstr>
      <vt:lpstr>7 Reasons why money management is important </vt:lpstr>
      <vt:lpstr>7 Reasons why money management is important </vt:lpstr>
      <vt:lpstr>7 Reasons why money management is important </vt:lpstr>
      <vt:lpstr>7 Reasons why money management is important </vt:lpstr>
      <vt:lpstr>PowerPoint 演示文稿</vt:lpstr>
      <vt:lpstr>The 50/30/20 Rule Budgeting</vt:lpstr>
      <vt:lpstr>PowerPoint 演示文稿</vt:lpstr>
      <vt:lpstr>Wesley’s sermon on money </vt:lpstr>
      <vt:lpstr>PowerPoint 演示文稿</vt:lpstr>
      <vt:lpstr>Money Management in the Bible – Trust in the Lord in managing resources</vt:lpstr>
      <vt:lpstr>Money Management in the Bible - Budgeting</vt:lpstr>
      <vt:lpstr>Money Management in the Bible – Reserve Funds</vt:lpstr>
      <vt:lpstr>Money Management in the Bible – Stay away from bad debt</vt:lpstr>
      <vt:lpstr>Money Management in the Bible – Generational wealth</vt:lpstr>
      <vt:lpstr>Money Management in the Bible – Risk Management</vt:lpstr>
      <vt:lpstr>Discussion and sharing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Methodist Church of Southern Africa (MCSA)</dc:title>
  <dc:creator>Jodene Louw</dc:creator>
  <cp:lastModifiedBy>Lindelwa</cp:lastModifiedBy>
  <cp:revision>621</cp:revision>
  <cp:lastPrinted>2018-11-06T14:42:00Z</cp:lastPrinted>
  <dcterms:created xsi:type="dcterms:W3CDTF">2018-10-28T18:02:00Z</dcterms:created>
  <dcterms:modified xsi:type="dcterms:W3CDTF">2026-03-04T07:29:18Z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942134063AAD4492BDF40E95DB7A9B9F_13</vt:lpwstr>
  </property>
  <property fmtid="{D5CDD505-2E9C-101B-9397-08002B2CF9AE}" pid="3" name="KSOProductBuildVer">
    <vt:lpwstr>1033-12.2.0.23196</vt:lpwstr>
  </property>
</Properties>
</file>